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49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50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348" r:id="rId43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2603"/>
  </p:normalViewPr>
  <p:slideViewPr>
    <p:cSldViewPr>
      <p:cViewPr varScale="1">
        <p:scale>
          <a:sx n="55" d="100"/>
          <a:sy n="55" d="100"/>
        </p:scale>
        <p:origin x="11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1962" y="-9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BS.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Lê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Quốc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Tuấn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</a:p>
          <a:p>
            <a:pPr algn="ctr"/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Bộ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môn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Sinh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Lý-Sinh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Lý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Bệnh</a:t>
            </a:r>
            <a:r>
              <a:rPr lang="en-US" sz="20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-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Miễn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Dịch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-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Đại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Học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Y </a:t>
            </a:r>
            <a:r>
              <a:rPr lang="en-US" sz="20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Dược</a:t>
            </a:r>
            <a:r>
              <a:rPr lang="en-US" sz="2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Tp. HCM</a:t>
            </a:r>
            <a:endParaRPr lang="en-US" sz="2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6690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BA680-003E-4BD5-8618-FC87BC3D581D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6F4A2-A6B2-4AEA-BADE-54230CF74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46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B1EC7-98F9-4FE7-9569-890F39D419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7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0" name="Picture 28" descr="ba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5778500"/>
            <a:ext cx="5054600" cy="698500"/>
          </a:xfrm>
          <a:prstGeom prst="rect">
            <a:avLst/>
          </a:prstGeom>
          <a:noFill/>
        </p:spPr>
      </p:pic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519863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1316038" y="152400"/>
            <a:ext cx="2297112" cy="244475"/>
          </a:xfrm>
        </p:spPr>
        <p:txBody>
          <a:bodyPr/>
          <a:lstStyle>
            <a:lvl1pPr algn="l">
              <a:defRPr sz="1200" b="1" i="1"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454400" y="6537325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33C1B00E-CB15-4B4D-B99C-0336580DC80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gray">
          <a:xfrm>
            <a:off x="304800" y="7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 i="1"/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9800" y="5824538"/>
            <a:ext cx="4800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5108575"/>
            <a:ext cx="7924800" cy="682625"/>
          </a:xfrm>
        </p:spPr>
        <p:txBody>
          <a:bodyPr/>
          <a:lstStyle>
            <a:lvl1pPr algn="ctr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112" name="Object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2600"/>
            <a:ext cx="91313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CCE774-0211-4A51-8CEB-F1CA798A612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3250" y="457200"/>
            <a:ext cx="18097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5276850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5BC64C-D036-4CD8-8276-E5EAA32A792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6688138" cy="487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611313" y="1535113"/>
            <a:ext cx="7151687" cy="48768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934200" y="6515100"/>
            <a:ext cx="20574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191000" y="6494463"/>
            <a:ext cx="838200" cy="320675"/>
          </a:xfrm>
        </p:spPr>
        <p:txBody>
          <a:bodyPr/>
          <a:lstStyle>
            <a:lvl1pPr>
              <a:defRPr/>
            </a:lvl1pPr>
          </a:lstStyle>
          <a:p>
            <a:fld id="{66908C31-D415-4F39-AB48-244E2AE67DC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293688" y="6494463"/>
            <a:ext cx="19050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F407A-BFE5-468C-ADAF-444BB5F1377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26C467D-2B2B-425C-984F-97FD5A53E4D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1313" y="1535113"/>
            <a:ext cx="349885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2563" y="1535113"/>
            <a:ext cx="3500437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C64220-83C0-4F8C-87FB-2B481B9B6F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8BA09C-EFCC-4FFF-ABD1-6CEE6834420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F1D400-E2E9-412C-8359-358030BF248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860044E-12FF-4353-8F57-4C5F932C007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A704D5-55C0-4B74-B8E2-0F02123EE89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3621912-58DB-4C75-AE6D-A7A07DB8AB2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2.png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0" y="1465263"/>
            <a:ext cx="9144000" cy="5392737"/>
          </a:xfrm>
          <a:prstGeom prst="rect">
            <a:avLst/>
          </a:prstGeom>
          <a:solidFill>
            <a:srgbClr val="DDDDDD">
              <a:alpha val="64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1611313" y="1535113"/>
            <a:ext cx="715168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934200" y="6515100"/>
            <a:ext cx="20574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494463"/>
            <a:ext cx="838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CE98CCF-6FD4-446C-9B0D-12D4E7E4C56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524000" y="457200"/>
            <a:ext cx="6688138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91" name="Text Box 67"/>
          <p:cNvSpPr txBox="1">
            <a:spLocks noChangeArrowheads="1"/>
          </p:cNvSpPr>
          <p:nvPr/>
        </p:nvSpPr>
        <p:spPr bwMode="gray">
          <a:xfrm>
            <a:off x="173038" y="33338"/>
            <a:ext cx="1219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i="1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1097" name="Rectangle 73" descr="Dark horizontal"/>
          <p:cNvSpPr>
            <a:spLocks noChangeArrowheads="1"/>
          </p:cNvSpPr>
          <p:nvPr/>
        </p:nvSpPr>
        <p:spPr bwMode="gray">
          <a:xfrm>
            <a:off x="0" y="1439863"/>
            <a:ext cx="1411288" cy="5422900"/>
          </a:xfrm>
          <a:prstGeom prst="rect">
            <a:avLst/>
          </a:prstGeom>
          <a:pattFill prst="dkHorz">
            <a:fgClr>
              <a:schemeClr val="bg2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95" name="Object 71" descr="Dark horizontal"/>
          <p:cNvGraphicFramePr>
            <a:graphicFrameLocks noChangeAspect="1"/>
          </p:cNvGraphicFramePr>
          <p:nvPr/>
        </p:nvGraphicFramePr>
        <p:xfrm>
          <a:off x="0" y="11113"/>
          <a:ext cx="141605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Image" r:id="rId15" imgW="2425397" imgH="3085714" progId="">
                  <p:embed/>
                </p:oleObj>
              </mc:Choice>
              <mc:Fallback>
                <p:oleObj name="Image" r:id="rId15" imgW="2425397" imgH="3085714" progId="">
                  <p:embed/>
                  <p:pic>
                    <p:nvPicPr>
                      <p:cNvPr id="0" name="Picture 71" descr="Dark horizontal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11113"/>
                        <a:ext cx="1416050" cy="1447800"/>
                      </a:xfrm>
                      <a:prstGeom prst="rect">
                        <a:avLst/>
                      </a:prstGeom>
                      <a:blipFill dpi="0" rotWithShape="0">
                        <a:blip r:embed="rId17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F389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01" name="Group 77"/>
          <p:cNvGrpSpPr>
            <a:grpSpLocks/>
          </p:cNvGrpSpPr>
          <p:nvPr/>
        </p:nvGrpSpPr>
        <p:grpSpPr bwMode="auto">
          <a:xfrm>
            <a:off x="0" y="0"/>
            <a:ext cx="9144000" cy="231775"/>
            <a:chOff x="0" y="0"/>
            <a:chExt cx="5760" cy="146"/>
          </a:xfrm>
        </p:grpSpPr>
        <p:sp>
          <p:nvSpPr>
            <p:cNvPr id="1100" name="Rectangle 76"/>
            <p:cNvSpPr>
              <a:spLocks noChangeArrowheads="1"/>
            </p:cNvSpPr>
            <p:nvPr userDrawn="1"/>
          </p:nvSpPr>
          <p:spPr bwMode="ltGray">
            <a:xfrm>
              <a:off x="889" y="0"/>
              <a:ext cx="4871" cy="14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" name="Rectangle 72"/>
            <p:cNvSpPr>
              <a:spLocks noChangeArrowheads="1"/>
            </p:cNvSpPr>
            <p:nvPr/>
          </p:nvSpPr>
          <p:spPr bwMode="ltGray">
            <a:xfrm>
              <a:off x="0" y="0"/>
              <a:ext cx="902" cy="14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293688" y="6494463"/>
            <a:ext cx="19050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 animBg="1"/>
    </p:bld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v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6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3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gif"/><Relationship Id="rId3" Type="http://schemas.openxmlformats.org/officeDocument/2006/relationships/image" Target="../media/image9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gif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SINH LÝ HỆ NỘI TIẾT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ThS</a:t>
            </a:r>
            <a:r>
              <a:rPr lang="en-US" b="1" smtClean="0">
                <a:solidFill>
                  <a:srgbClr val="FF0000"/>
                </a:solidFill>
              </a:rPr>
              <a:t>. BS</a:t>
            </a:r>
            <a:r>
              <a:rPr lang="en-US" b="1" dirty="0" smtClean="0">
                <a:solidFill>
                  <a:srgbClr val="FF0000"/>
                </a:solidFill>
              </a:rPr>
              <a:t>. </a:t>
            </a:r>
            <a:r>
              <a:rPr lang="en-US" b="1" dirty="0" err="1" smtClean="0">
                <a:solidFill>
                  <a:srgbClr val="FF0000"/>
                </a:solidFill>
              </a:rPr>
              <a:t>Lê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Quốc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Tuấn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04800" y="76200"/>
            <a:ext cx="85344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dirty="0" err="1" smtClean="0">
                <a:solidFill>
                  <a:srgbClr val="7030A0"/>
                </a:solidFill>
              </a:rPr>
              <a:t>Bộ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</a:rPr>
              <a:t>môn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</a:rPr>
              <a:t>Sinh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r>
              <a:rPr lang="en-US" sz="2000" smtClean="0">
                <a:solidFill>
                  <a:srgbClr val="7030A0"/>
                </a:solidFill>
              </a:rPr>
              <a:t>lý </a:t>
            </a:r>
            <a:r>
              <a:rPr lang="en-US" sz="2000" dirty="0" smtClean="0">
                <a:solidFill>
                  <a:srgbClr val="7030A0"/>
                </a:solidFill>
              </a:rPr>
              <a:t>- </a:t>
            </a:r>
            <a:r>
              <a:rPr lang="en-US" sz="2000" dirty="0" err="1" smtClean="0">
                <a:solidFill>
                  <a:srgbClr val="7030A0"/>
                </a:solidFill>
              </a:rPr>
              <a:t>Khoa</a:t>
            </a:r>
            <a:r>
              <a:rPr lang="en-US" sz="2000" dirty="0" smtClean="0">
                <a:solidFill>
                  <a:srgbClr val="7030A0"/>
                </a:solidFill>
              </a:rPr>
              <a:t> Y - </a:t>
            </a:r>
            <a:r>
              <a:rPr lang="en-US" sz="2000" dirty="0" err="1" smtClean="0">
                <a:solidFill>
                  <a:srgbClr val="7030A0"/>
                </a:solidFill>
              </a:rPr>
              <a:t>Đại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</a:rPr>
              <a:t>Học</a:t>
            </a:r>
            <a:r>
              <a:rPr lang="en-US" sz="2000" dirty="0" smtClean="0">
                <a:solidFill>
                  <a:srgbClr val="7030A0"/>
                </a:solidFill>
              </a:rPr>
              <a:t> Y </a:t>
            </a:r>
            <a:r>
              <a:rPr lang="en-US" sz="2000" dirty="0" err="1" smtClean="0">
                <a:solidFill>
                  <a:srgbClr val="7030A0"/>
                </a:solidFill>
              </a:rPr>
              <a:t>Dược</a:t>
            </a:r>
            <a:r>
              <a:rPr lang="en-US" sz="2000" dirty="0" smtClean="0">
                <a:solidFill>
                  <a:srgbClr val="7030A0"/>
                </a:solidFill>
              </a:rPr>
              <a:t> Tp. </a:t>
            </a:r>
            <a:r>
              <a:rPr lang="en-US" sz="2000" dirty="0" err="1" smtClean="0">
                <a:solidFill>
                  <a:srgbClr val="7030A0"/>
                </a:solidFill>
              </a:rPr>
              <a:t>Hồ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</a:rPr>
              <a:t>Chí</a:t>
            </a:r>
            <a:r>
              <a:rPr lang="en-US" sz="2000" dirty="0" smtClean="0">
                <a:solidFill>
                  <a:srgbClr val="7030A0"/>
                </a:solidFill>
              </a:rPr>
              <a:t> Minh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0" y="1600200"/>
            <a:ext cx="3321050" cy="3247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457200"/>
            <a:ext cx="7391399" cy="704850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solidFill>
                  <a:schemeClr val="tx2"/>
                </a:solidFill>
              </a:rPr>
              <a:t>2 HỆ THỐNG ĐIỀU HÒA CƠ THỂ: </a:t>
            </a:r>
            <a:br>
              <a:rPr lang="en-US" sz="3000" b="1" dirty="0" smtClean="0">
                <a:solidFill>
                  <a:schemeClr val="tx2"/>
                </a:solidFill>
              </a:rPr>
            </a:br>
            <a:r>
              <a:rPr lang="en-US" sz="3000" b="1" dirty="0" smtClean="0">
                <a:solidFill>
                  <a:schemeClr val="tx2"/>
                </a:solidFill>
              </a:rPr>
              <a:t>HỆ THẦN KINH VÀ HỆ NỘI TIẾT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6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457200"/>
            <a:ext cx="7391399" cy="704850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solidFill>
                  <a:schemeClr val="tx2"/>
                </a:solidFill>
              </a:rPr>
              <a:t>2 HỆ THỐNG ĐIỀU HÒA CƠ THỂ: </a:t>
            </a:r>
            <a:br>
              <a:rPr lang="en-US" sz="3000" b="1" dirty="0" smtClean="0">
                <a:solidFill>
                  <a:schemeClr val="tx2"/>
                </a:solidFill>
              </a:rPr>
            </a:br>
            <a:r>
              <a:rPr lang="en-US" sz="3000" b="1" dirty="0" smtClean="0">
                <a:solidFill>
                  <a:schemeClr val="tx2"/>
                </a:solidFill>
              </a:rPr>
              <a:t>HỆ THẦN KINH VÀ HỆ NỘI TIẾT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9144000" cy="41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76962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04800"/>
            <a:ext cx="1524000" cy="11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NY\Desktop\47_02_endocrine_system-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"/>
            <a:ext cx="9144000" cy="684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5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53" y="0"/>
            <a:ext cx="4288247" cy="3216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6185"/>
            <a:ext cx="9144000" cy="36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9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981200"/>
            <a:ext cx="7552645" cy="419527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dirty="0" smtClean="0"/>
              <a:t>Hormon điều </a:t>
            </a:r>
            <a:r>
              <a:rPr lang="vi-VN" dirty="0"/>
              <a:t>hoà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vi-VN" dirty="0" smtClean="0"/>
              <a:t>của </a:t>
            </a:r>
            <a:r>
              <a:rPr lang="vi-VN" dirty="0"/>
              <a:t>cơ </a:t>
            </a:r>
            <a:r>
              <a:rPr lang="vi-VN" dirty="0" smtClean="0"/>
              <a:t>thể</a:t>
            </a:r>
            <a:r>
              <a:rPr lang="en-US" dirty="0" smtClean="0"/>
              <a:t>:</a:t>
            </a:r>
          </a:p>
          <a:p>
            <a:pPr lvl="1" algn="just"/>
            <a:r>
              <a:rPr lang="vi-VN" sz="2800" dirty="0" smtClean="0"/>
              <a:t>Điều tiết quá trình </a:t>
            </a:r>
            <a:r>
              <a:rPr lang="vi-VN" sz="2800" dirty="0"/>
              <a:t>tăng trưởng </a:t>
            </a:r>
            <a:r>
              <a:rPr lang="vi-VN" sz="2800" dirty="0" smtClean="0"/>
              <a:t>của cơ thể</a:t>
            </a:r>
          </a:p>
          <a:p>
            <a:pPr lvl="1" algn="just"/>
            <a:r>
              <a:rPr lang="vi-VN" sz="2800" dirty="0" smtClean="0"/>
              <a:t>Duy </a:t>
            </a:r>
            <a:r>
              <a:rPr lang="vi-VN" sz="2800" dirty="0"/>
              <a:t>trì </a:t>
            </a:r>
            <a:r>
              <a:rPr lang="en-US" sz="2800" dirty="0" err="1" smtClean="0"/>
              <a:t>sự</a:t>
            </a:r>
            <a:r>
              <a:rPr lang="en-US" sz="2800" dirty="0" smtClean="0"/>
              <a:t> </a:t>
            </a:r>
            <a:r>
              <a:rPr lang="vi-VN" sz="2800" dirty="0" smtClean="0"/>
              <a:t>hằng </a:t>
            </a:r>
            <a:r>
              <a:rPr lang="vi-VN" sz="2800" dirty="0"/>
              <a:t>định nội </a:t>
            </a:r>
            <a:r>
              <a:rPr lang="vi-VN" sz="2800" dirty="0" smtClean="0"/>
              <a:t>môi: </a:t>
            </a:r>
            <a:r>
              <a:rPr lang="vi-VN" sz="2800" dirty="0"/>
              <a:t>bảo đảm môi trường cho hoạt động chuyển hóa tại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vi-VN" sz="2800" dirty="0" smtClean="0"/>
              <a:t>tế bào, giúp </a:t>
            </a:r>
            <a:r>
              <a:rPr lang="vi-VN" sz="2800" dirty="0"/>
              <a:t>cơ thể đáp ứng trong những trường hợp khẩn cấp </a:t>
            </a:r>
            <a:r>
              <a:rPr lang="vi-VN" sz="2800" dirty="0" smtClean="0"/>
              <a:t>(đói</a:t>
            </a:r>
            <a:r>
              <a:rPr lang="vi-VN" sz="2800" dirty="0"/>
              <a:t>, nhiễm trùng, chấn thương, stress tâm </a:t>
            </a:r>
            <a:r>
              <a:rPr lang="vi-VN" sz="2800" dirty="0" smtClean="0"/>
              <a:t>lý</a:t>
            </a:r>
            <a:r>
              <a:rPr lang="en-US" sz="2800" dirty="0" smtClean="0"/>
              <a:t> …)</a:t>
            </a:r>
            <a:endParaRPr lang="vi-VN" sz="2800" dirty="0"/>
          </a:p>
          <a:p>
            <a:pPr lvl="1" algn="just"/>
            <a:r>
              <a:rPr lang="vi-VN" sz="2800" dirty="0" smtClean="0"/>
              <a:t>Đảm </a:t>
            </a:r>
            <a:r>
              <a:rPr lang="vi-VN" sz="2800" dirty="0"/>
              <a:t>bảo hoạt động sinh </a:t>
            </a:r>
            <a:r>
              <a:rPr lang="vi-VN" sz="2800" dirty="0" smtClean="0"/>
              <a:t>sản</a:t>
            </a:r>
            <a:endParaRPr lang="en-US" sz="2800" dirty="0"/>
          </a:p>
          <a:p>
            <a:pPr marL="457200" lvl="1" indent="0" algn="just">
              <a:buNone/>
            </a:pPr>
            <a:r>
              <a:rPr lang="vi-VN" sz="2800" dirty="0"/>
              <a:t/>
            </a:r>
            <a:br>
              <a:rPr lang="vi-VN" sz="2800" dirty="0"/>
            </a:br>
            <a:endParaRPr lang="en-US" sz="28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79170"/>
            <a:ext cx="6629400" cy="916230"/>
          </a:xfrm>
        </p:spPr>
        <p:txBody>
          <a:bodyPr/>
          <a:lstStyle/>
          <a:p>
            <a:r>
              <a:rPr lang="en-US" sz="3000" b="1" dirty="0" smtClean="0"/>
              <a:t>CH</a:t>
            </a:r>
            <a:r>
              <a:rPr lang="vi-VN" sz="3000" b="1" dirty="0" smtClean="0"/>
              <a:t>ỨC NĂNG CỦA HORMON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61321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79437"/>
            <a:ext cx="6688138" cy="487363"/>
          </a:xfrm>
        </p:spPr>
        <p:txBody>
          <a:bodyPr/>
          <a:lstStyle/>
          <a:p>
            <a:r>
              <a:rPr lang="en-US" b="1" dirty="0" smtClean="0"/>
              <a:t>PH</a:t>
            </a:r>
            <a:r>
              <a:rPr lang="vi-VN" b="1" dirty="0" smtClean="0"/>
              <a:t>ÂN LOẠI </a:t>
            </a:r>
            <a:r>
              <a:rPr lang="en-US" b="1" dirty="0" smtClean="0"/>
              <a:t>HORMON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496" y="1676400"/>
            <a:ext cx="7746304" cy="4913313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400" dirty="0" err="1" smtClean="0"/>
              <a:t>Về</a:t>
            </a:r>
            <a:r>
              <a:rPr lang="en-US" sz="2400" dirty="0" smtClean="0"/>
              <a:t> m</a:t>
            </a:r>
            <a:r>
              <a:rPr lang="vi-VN" sz="2400" dirty="0" smtClean="0"/>
              <a:t>ặt </a:t>
            </a:r>
            <a:r>
              <a:rPr lang="en-US" sz="2400" dirty="0" err="1" smtClean="0"/>
              <a:t>hóa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, </a:t>
            </a:r>
            <a:r>
              <a:rPr lang="en-US" sz="2400" dirty="0" err="1" smtClean="0"/>
              <a:t>hormon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chia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/>
              <a:t>2</a:t>
            </a:r>
            <a:r>
              <a:rPr lang="en-US" sz="2400" dirty="0" smtClean="0"/>
              <a:t> </a:t>
            </a:r>
            <a:r>
              <a:rPr lang="en-US" sz="2400" dirty="0" err="1" smtClean="0"/>
              <a:t>nh</a:t>
            </a:r>
            <a:r>
              <a:rPr lang="vi-VN" sz="2400" dirty="0" smtClean="0"/>
              <a:t>óm</a:t>
            </a:r>
            <a:r>
              <a:rPr lang="en-US" sz="2400" dirty="0" smtClean="0"/>
              <a:t>: </a:t>
            </a:r>
          </a:p>
          <a:p>
            <a:pPr algn="just"/>
            <a:r>
              <a:rPr lang="en-US" sz="2400" dirty="0" err="1" smtClean="0"/>
              <a:t>Hormon</a:t>
            </a:r>
            <a:r>
              <a:rPr lang="en-US" sz="2400" dirty="0" smtClean="0"/>
              <a:t> tan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nước</a:t>
            </a:r>
            <a:r>
              <a:rPr lang="en-US" sz="2400" dirty="0" smtClean="0"/>
              <a:t>: </a:t>
            </a:r>
          </a:p>
          <a:p>
            <a:pPr lvl="1" algn="just"/>
            <a:r>
              <a:rPr lang="en-US" sz="2400" dirty="0" err="1"/>
              <a:t>Hormon</a:t>
            </a:r>
            <a:r>
              <a:rPr lang="en-US" sz="2400" dirty="0"/>
              <a:t> acid </a:t>
            </a:r>
            <a:r>
              <a:rPr lang="en-US" sz="2400" dirty="0" err="1"/>
              <a:t>amin</a:t>
            </a:r>
            <a:r>
              <a:rPr lang="en-US" sz="2400" dirty="0" smtClean="0"/>
              <a:t>: h</a:t>
            </a:r>
            <a:r>
              <a:rPr lang="vi-VN" sz="2400" dirty="0" smtClean="0"/>
              <a:t>ormon </a:t>
            </a:r>
            <a:r>
              <a:rPr lang="en-US" sz="2400" dirty="0" err="1" smtClean="0"/>
              <a:t>tủy</a:t>
            </a:r>
            <a:r>
              <a:rPr lang="en-US" sz="2400" dirty="0" smtClean="0"/>
              <a:t> </a:t>
            </a:r>
            <a:r>
              <a:rPr lang="en-US" sz="2400" dirty="0" err="1"/>
              <a:t>thượng</a:t>
            </a:r>
            <a:r>
              <a:rPr lang="en-US" sz="2400" dirty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 (adrenaline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smtClean="0"/>
              <a:t>noradrenaline).</a:t>
            </a:r>
            <a:endParaRPr lang="en-US" sz="2400" dirty="0"/>
          </a:p>
          <a:p>
            <a:pPr lvl="1" algn="just"/>
            <a:r>
              <a:rPr lang="en-US" sz="2400" dirty="0" err="1"/>
              <a:t>H</a:t>
            </a:r>
            <a:r>
              <a:rPr lang="en-US" sz="2400" dirty="0" err="1" smtClean="0"/>
              <a:t>ormon</a:t>
            </a:r>
            <a:r>
              <a:rPr lang="en-US" sz="2400" dirty="0" smtClean="0"/>
              <a:t> p</a:t>
            </a:r>
            <a:r>
              <a:rPr lang="vi-VN" sz="2400" dirty="0" smtClean="0"/>
              <a:t>eptide/</a:t>
            </a:r>
            <a:r>
              <a:rPr lang="en-US" sz="2400" dirty="0" smtClean="0"/>
              <a:t>protein: </a:t>
            </a:r>
            <a:r>
              <a:rPr lang="en-US" sz="2400" dirty="0" err="1"/>
              <a:t>bao</a:t>
            </a:r>
            <a:r>
              <a:rPr lang="en-US" sz="2400" dirty="0"/>
              <a:t>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hầu</a:t>
            </a:r>
            <a:r>
              <a:rPr lang="en-US" sz="2400" dirty="0"/>
              <a:t> </a:t>
            </a:r>
            <a:r>
              <a:rPr lang="en-US" sz="2400" dirty="0" err="1"/>
              <a:t>hết</a:t>
            </a:r>
            <a:r>
              <a:rPr lang="en-US" sz="2400" dirty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h</a:t>
            </a:r>
            <a:r>
              <a:rPr lang="vi-VN" sz="2400" dirty="0" smtClean="0"/>
              <a:t>ormon</a:t>
            </a:r>
            <a:r>
              <a:rPr lang="en-US" sz="2400" dirty="0" smtClean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smtClean="0"/>
              <a:t>(h</a:t>
            </a:r>
            <a:r>
              <a:rPr lang="vi-VN" sz="2400" dirty="0" smtClean="0"/>
              <a:t>ormon </a:t>
            </a:r>
            <a:r>
              <a:rPr lang="en-US" sz="2400" dirty="0" err="1" smtClean="0"/>
              <a:t>hạ</a:t>
            </a:r>
            <a:r>
              <a:rPr lang="en-US" sz="2400" dirty="0" smtClean="0"/>
              <a:t> </a:t>
            </a:r>
            <a:r>
              <a:rPr lang="en-US" sz="2400" dirty="0" err="1" smtClean="0"/>
              <a:t>đồi</a:t>
            </a:r>
            <a:r>
              <a:rPr lang="en-US" sz="2400" dirty="0" smtClean="0"/>
              <a:t>, </a:t>
            </a:r>
            <a:r>
              <a:rPr lang="en-US" sz="2400" dirty="0" err="1" smtClean="0"/>
              <a:t>hormon</a:t>
            </a:r>
            <a:r>
              <a:rPr lang="en-US" sz="2400" dirty="0" smtClean="0"/>
              <a:t> </a:t>
            </a:r>
            <a:r>
              <a:rPr lang="en-US" sz="2400" dirty="0" err="1" smtClean="0"/>
              <a:t>tuyến</a:t>
            </a:r>
            <a:r>
              <a:rPr lang="en-US" sz="2400" dirty="0" smtClean="0"/>
              <a:t> </a:t>
            </a:r>
            <a:r>
              <a:rPr lang="en-US" sz="2400" dirty="0" err="1" smtClean="0"/>
              <a:t>yên</a:t>
            </a:r>
            <a:r>
              <a:rPr lang="en-US" sz="2400" dirty="0" smtClean="0"/>
              <a:t>, insulin, glucagon …).</a:t>
            </a:r>
          </a:p>
          <a:p>
            <a:pPr algn="just"/>
            <a:r>
              <a:rPr lang="en-US" sz="2400" dirty="0" err="1" smtClean="0"/>
              <a:t>Hormon</a:t>
            </a:r>
            <a:r>
              <a:rPr lang="en-US" sz="2400" dirty="0" smtClean="0"/>
              <a:t> tan </a:t>
            </a:r>
            <a:r>
              <a:rPr lang="en-US" sz="2400" dirty="0" err="1" smtClean="0"/>
              <a:t>trong</a:t>
            </a:r>
            <a:r>
              <a:rPr lang="en-US" sz="2400" dirty="0" smtClean="0"/>
              <a:t> lipid: </a:t>
            </a:r>
          </a:p>
          <a:p>
            <a:pPr lvl="1" algn="just"/>
            <a:r>
              <a:rPr lang="en-US" sz="2400" dirty="0" err="1" smtClean="0"/>
              <a:t>Hormon</a:t>
            </a:r>
            <a:r>
              <a:rPr lang="en-US" sz="2400" dirty="0" smtClean="0"/>
              <a:t> steroid (</a:t>
            </a:r>
            <a:r>
              <a:rPr lang="en-US" sz="2400" dirty="0" err="1" smtClean="0"/>
              <a:t>tổng</a:t>
            </a:r>
            <a:r>
              <a:rPr lang="en-US" sz="2400" dirty="0" smtClean="0"/>
              <a:t> </a:t>
            </a:r>
            <a:r>
              <a:rPr lang="en-US" sz="2400" dirty="0" err="1" smtClean="0"/>
              <a:t>hợp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cholesterol): </a:t>
            </a:r>
            <a:r>
              <a:rPr lang="en-US" sz="2400" dirty="0" err="1" smtClean="0"/>
              <a:t>hormon</a:t>
            </a:r>
            <a:r>
              <a:rPr lang="en-US" sz="2400" dirty="0" smtClean="0"/>
              <a:t> </a:t>
            </a:r>
            <a:r>
              <a:rPr lang="en-US" sz="2400" dirty="0" err="1" smtClean="0"/>
              <a:t>vỏ</a:t>
            </a:r>
            <a:r>
              <a:rPr lang="en-US" sz="2400" dirty="0" smtClean="0"/>
              <a:t> </a:t>
            </a:r>
            <a:r>
              <a:rPr lang="en-US" sz="2400" dirty="0" err="1" smtClean="0"/>
              <a:t>thượng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 (cortisol, aldosterone) </a:t>
            </a:r>
            <a:r>
              <a:rPr lang="en-US" sz="2400" dirty="0" err="1" smtClean="0"/>
              <a:t>và</a:t>
            </a:r>
            <a:r>
              <a:rPr lang="en-US" sz="2400" dirty="0" smtClean="0"/>
              <a:t> h</a:t>
            </a:r>
            <a:r>
              <a:rPr lang="vi-VN" sz="2400" dirty="0" smtClean="0"/>
              <a:t>ormon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dục</a:t>
            </a:r>
            <a:r>
              <a:rPr lang="en-US" sz="2400" dirty="0" smtClean="0"/>
              <a:t> (estrogen, progesterone, testosterone).</a:t>
            </a:r>
          </a:p>
          <a:p>
            <a:pPr lvl="1" algn="just"/>
            <a:r>
              <a:rPr lang="en-US" sz="2400" dirty="0" err="1" smtClean="0"/>
              <a:t>Hormon</a:t>
            </a:r>
            <a:r>
              <a:rPr lang="en-US" sz="2400" dirty="0" smtClean="0"/>
              <a:t> </a:t>
            </a:r>
            <a:r>
              <a:rPr lang="en-US" sz="2400" dirty="0" err="1" smtClean="0"/>
              <a:t>giáp</a:t>
            </a:r>
            <a:r>
              <a:rPr lang="en-US" sz="2400" dirty="0" smtClean="0"/>
              <a:t> (T3, T4).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054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81000"/>
            <a:ext cx="7010094" cy="831490"/>
          </a:xfrm>
        </p:spPr>
        <p:txBody>
          <a:bodyPr/>
          <a:lstStyle/>
          <a:p>
            <a:r>
              <a:rPr lang="en-US" b="1" dirty="0" smtClean="0"/>
              <a:t>THỤ THỂ HORMON (RECEPTOR)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9" y="1981200"/>
            <a:ext cx="7476445" cy="3738376"/>
          </a:xfrm>
        </p:spPr>
        <p:txBody>
          <a:bodyPr>
            <a:noAutofit/>
          </a:bodyPr>
          <a:lstStyle/>
          <a:p>
            <a:pPr algn="just"/>
            <a:r>
              <a:rPr lang="vi-VN" sz="2600" dirty="0">
                <a:latin typeface="Arial (Body)"/>
              </a:rPr>
              <a:t>Khi đến </a:t>
            </a:r>
            <a:r>
              <a:rPr lang="en-US" sz="2600" dirty="0" err="1" smtClean="0">
                <a:latin typeface="Arial (Body)"/>
              </a:rPr>
              <a:t>mô</a:t>
            </a:r>
            <a:r>
              <a:rPr lang="vi-VN" sz="2600" dirty="0" smtClean="0">
                <a:latin typeface="Arial (Body)"/>
              </a:rPr>
              <a:t> </a:t>
            </a:r>
            <a:r>
              <a:rPr lang="vi-VN" sz="2600" dirty="0">
                <a:latin typeface="Arial (Body)"/>
              </a:rPr>
              <a:t>đích, hormon </a:t>
            </a:r>
            <a:r>
              <a:rPr lang="vi-VN" sz="2600" dirty="0" smtClean="0">
                <a:latin typeface="Arial (Body)"/>
              </a:rPr>
              <a:t>kết </a:t>
            </a:r>
            <a:r>
              <a:rPr lang="vi-VN" sz="2600" dirty="0">
                <a:latin typeface="Arial (Body)"/>
              </a:rPr>
              <a:t>hợp với chất </a:t>
            </a:r>
            <a:r>
              <a:rPr lang="vi-VN" sz="2600" dirty="0" smtClean="0">
                <a:latin typeface="Arial (Body)"/>
              </a:rPr>
              <a:t>tiếp nhận</a:t>
            </a:r>
            <a:r>
              <a:rPr lang="en-US" sz="2600" dirty="0" smtClean="0">
                <a:latin typeface="Arial (Body)"/>
              </a:rPr>
              <a:t> (</a:t>
            </a:r>
            <a:r>
              <a:rPr lang="en-US" sz="2600" dirty="0" err="1" smtClean="0">
                <a:latin typeface="Arial (Body)"/>
              </a:rPr>
              <a:t>thụ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thể</a:t>
            </a:r>
            <a:r>
              <a:rPr lang="en-US" sz="2600" dirty="0" smtClean="0">
                <a:latin typeface="Arial (Body)"/>
              </a:rPr>
              <a:t>)</a:t>
            </a:r>
            <a:r>
              <a:rPr lang="vi-VN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nằm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tại</a:t>
            </a:r>
            <a:r>
              <a:rPr lang="en-US" sz="2600" dirty="0" smtClean="0">
                <a:latin typeface="Arial (Body)"/>
              </a:rPr>
              <a:t> </a:t>
            </a:r>
            <a:r>
              <a:rPr lang="vi-VN" sz="2600" dirty="0" smtClean="0">
                <a:latin typeface="Arial (Body)"/>
              </a:rPr>
              <a:t>bề </a:t>
            </a:r>
            <a:r>
              <a:rPr lang="vi-VN" sz="2600" dirty="0">
                <a:latin typeface="Arial (Body)"/>
              </a:rPr>
              <a:t>mặt hoặc bên trong </a:t>
            </a:r>
            <a:r>
              <a:rPr lang="vi-VN" sz="2600" dirty="0" smtClean="0">
                <a:latin typeface="Arial (Body)"/>
              </a:rPr>
              <a:t>tế </a:t>
            </a:r>
            <a:r>
              <a:rPr lang="vi-VN" sz="2600" dirty="0">
                <a:latin typeface="Arial (Body)"/>
              </a:rPr>
              <a:t>bào </a:t>
            </a:r>
            <a:r>
              <a:rPr lang="vi-VN" sz="2600" dirty="0" smtClean="0">
                <a:latin typeface="Arial (Body)"/>
              </a:rPr>
              <a:t>đích</a:t>
            </a:r>
            <a:r>
              <a:rPr lang="en-US" sz="2600" dirty="0" smtClean="0">
                <a:latin typeface="Arial (Body)"/>
              </a:rPr>
              <a:t> (target cells)</a:t>
            </a:r>
            <a:r>
              <a:rPr lang="vi-VN" sz="2600" dirty="0" smtClean="0">
                <a:latin typeface="Arial (Body)"/>
              </a:rPr>
              <a:t>. </a:t>
            </a:r>
            <a:endParaRPr lang="en-US" sz="2600" dirty="0" smtClean="0">
              <a:latin typeface="Arial (Body)"/>
            </a:endParaRPr>
          </a:p>
          <a:p>
            <a:pPr algn="just"/>
            <a:r>
              <a:rPr lang="en-US" sz="2600" dirty="0" err="1">
                <a:latin typeface="Arial (Body)"/>
              </a:rPr>
              <a:t>Thụ</a:t>
            </a:r>
            <a:r>
              <a:rPr lang="en-US" sz="2600" dirty="0">
                <a:latin typeface="Arial (Body)"/>
              </a:rPr>
              <a:t> </a:t>
            </a:r>
            <a:r>
              <a:rPr lang="en-US" sz="2600" dirty="0" err="1">
                <a:latin typeface="Arial (Body)"/>
              </a:rPr>
              <a:t>thể</a:t>
            </a:r>
            <a:r>
              <a:rPr lang="en-US" sz="2600" dirty="0">
                <a:latin typeface="Arial (Body)"/>
              </a:rPr>
              <a:t> </a:t>
            </a:r>
            <a:r>
              <a:rPr lang="en-US" sz="2600" dirty="0" err="1">
                <a:latin typeface="Arial (Body)"/>
              </a:rPr>
              <a:t>hormon</a:t>
            </a:r>
            <a:r>
              <a:rPr lang="en-US" sz="2600" dirty="0">
                <a:latin typeface="Arial (Body)"/>
              </a:rPr>
              <a:t> </a:t>
            </a:r>
            <a:r>
              <a:rPr lang="vi-VN" sz="2600" dirty="0">
                <a:latin typeface="Arial (Body)"/>
              </a:rPr>
              <a:t>là những </a:t>
            </a:r>
            <a:r>
              <a:rPr lang="en-US" sz="2600" dirty="0">
                <a:latin typeface="Arial (Body)"/>
              </a:rPr>
              <a:t>p</a:t>
            </a:r>
            <a:r>
              <a:rPr lang="vi-VN" sz="2600" dirty="0">
                <a:latin typeface="Arial (Body)"/>
              </a:rPr>
              <a:t>rotein có trọng lượng phân tử lớn</a:t>
            </a:r>
            <a:r>
              <a:rPr lang="en-US" sz="2600" dirty="0">
                <a:latin typeface="Arial (Body)"/>
              </a:rPr>
              <a:t>, </a:t>
            </a:r>
            <a:r>
              <a:rPr lang="vi-VN" sz="2600" dirty="0">
                <a:latin typeface="Arial (Body)"/>
              </a:rPr>
              <a:t>đặc hiệu cho </a:t>
            </a:r>
            <a:r>
              <a:rPr lang="en-US" sz="2600" dirty="0" err="1">
                <a:latin typeface="Arial (Body)"/>
              </a:rPr>
              <a:t>từng</a:t>
            </a:r>
            <a:r>
              <a:rPr lang="vi-VN" sz="2600" dirty="0">
                <a:latin typeface="Arial (Body)"/>
              </a:rPr>
              <a:t> loại </a:t>
            </a:r>
            <a:r>
              <a:rPr lang="vi-VN" sz="2600" dirty="0" smtClean="0">
                <a:latin typeface="Arial (Body)"/>
              </a:rPr>
              <a:t>hormon</a:t>
            </a:r>
            <a:r>
              <a:rPr lang="en-US" sz="2600" dirty="0" smtClean="0">
                <a:latin typeface="Arial (Body)"/>
              </a:rPr>
              <a:t> (</a:t>
            </a:r>
            <a:r>
              <a:rPr lang="en-US" sz="2600" dirty="0" err="1" smtClean="0">
                <a:latin typeface="Arial (Body)"/>
              </a:rPr>
              <a:t>nguyên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tắc</a:t>
            </a:r>
            <a:r>
              <a:rPr lang="en-US" sz="2600" dirty="0" smtClean="0">
                <a:latin typeface="Arial (Body)"/>
              </a:rPr>
              <a:t> ổ </a:t>
            </a:r>
            <a:r>
              <a:rPr lang="en-US" sz="2600" dirty="0" err="1" smtClean="0">
                <a:latin typeface="Arial (Body)"/>
              </a:rPr>
              <a:t>khóa-chìa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khóa</a:t>
            </a:r>
            <a:r>
              <a:rPr lang="en-US" sz="2600" dirty="0" smtClean="0">
                <a:latin typeface="Arial (Body)"/>
              </a:rPr>
              <a:t>).</a:t>
            </a:r>
            <a:endParaRPr lang="vi-VN" sz="2600" dirty="0">
              <a:latin typeface="Arial (Body)"/>
            </a:endParaRPr>
          </a:p>
          <a:p>
            <a:pPr algn="just"/>
            <a:r>
              <a:rPr lang="vi-VN" sz="2600" dirty="0" smtClean="0">
                <a:latin typeface="Arial (Body)"/>
              </a:rPr>
              <a:t>Phức </a:t>
            </a:r>
            <a:r>
              <a:rPr lang="vi-VN" sz="2600" dirty="0">
                <a:latin typeface="Arial (Body)"/>
              </a:rPr>
              <a:t>hợp </a:t>
            </a:r>
            <a:r>
              <a:rPr lang="vi-VN" sz="2600" dirty="0" smtClean="0">
                <a:latin typeface="Arial (Body)"/>
              </a:rPr>
              <a:t>hormon-</a:t>
            </a:r>
            <a:r>
              <a:rPr lang="en-US" sz="2600" dirty="0" err="1" smtClean="0">
                <a:latin typeface="Arial (Body)"/>
              </a:rPr>
              <a:t>thụ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thể</a:t>
            </a:r>
            <a:r>
              <a:rPr lang="vi-VN" sz="2600" dirty="0" smtClean="0">
                <a:latin typeface="Arial (Body)"/>
              </a:rPr>
              <a:t> </a:t>
            </a:r>
            <a:r>
              <a:rPr lang="vi-VN" sz="2600" dirty="0">
                <a:latin typeface="Arial (Body)"/>
              </a:rPr>
              <a:t>sẽ </a:t>
            </a:r>
            <a:r>
              <a:rPr lang="en-US" sz="2600" dirty="0" err="1" smtClean="0">
                <a:latin typeface="Arial (Body)"/>
              </a:rPr>
              <a:t>dẫn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đến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sự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thay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đổi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các</a:t>
            </a:r>
            <a:r>
              <a:rPr lang="vi-VN" sz="2600" dirty="0" smtClean="0">
                <a:latin typeface="Arial (Body)"/>
              </a:rPr>
              <a:t> </a:t>
            </a:r>
            <a:r>
              <a:rPr lang="vi-VN" sz="2600" dirty="0">
                <a:latin typeface="Arial (Body)"/>
              </a:rPr>
              <a:t>phản ứng </a:t>
            </a:r>
            <a:r>
              <a:rPr lang="en-US" sz="2600" dirty="0" err="1" smtClean="0">
                <a:latin typeface="Arial (Body)"/>
              </a:rPr>
              <a:t>sinh</a:t>
            </a:r>
            <a:r>
              <a:rPr lang="en-US" sz="2600" dirty="0" smtClean="0">
                <a:latin typeface="Arial (Body)"/>
              </a:rPr>
              <a:t> </a:t>
            </a:r>
            <a:r>
              <a:rPr lang="vi-VN" sz="2600" dirty="0" smtClean="0">
                <a:latin typeface="Arial (Body)"/>
              </a:rPr>
              <a:t>hoá </a:t>
            </a:r>
            <a:r>
              <a:rPr lang="en-US" sz="2600" dirty="0" err="1" smtClean="0">
                <a:latin typeface="Arial (Body)"/>
              </a:rPr>
              <a:t>hoặc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tác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động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lên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sự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biểu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hiện</a:t>
            </a:r>
            <a:r>
              <a:rPr lang="en-US" sz="2600" dirty="0" smtClean="0">
                <a:latin typeface="Arial (Body)"/>
              </a:rPr>
              <a:t> gen </a:t>
            </a:r>
            <a:r>
              <a:rPr lang="en-US" sz="2600" dirty="0" err="1" smtClean="0">
                <a:latin typeface="Arial (Body)"/>
              </a:rPr>
              <a:t>tại</a:t>
            </a:r>
            <a:r>
              <a:rPr lang="vi-VN" sz="2600" dirty="0" smtClean="0">
                <a:latin typeface="Arial (Body)"/>
              </a:rPr>
              <a:t> </a:t>
            </a:r>
            <a:r>
              <a:rPr lang="vi-VN" sz="2600" dirty="0">
                <a:latin typeface="Arial (Body)"/>
              </a:rPr>
              <a:t>tế </a:t>
            </a:r>
            <a:r>
              <a:rPr lang="vi-VN" sz="2600" dirty="0" smtClean="0">
                <a:latin typeface="Arial (Body)"/>
              </a:rPr>
              <a:t>bào</a:t>
            </a:r>
            <a:r>
              <a:rPr lang="en-US" sz="2600" dirty="0" smtClean="0">
                <a:latin typeface="Arial (Body)"/>
              </a:rPr>
              <a:t> </a:t>
            </a:r>
            <a:r>
              <a:rPr lang="en-US" sz="2600" dirty="0" err="1" smtClean="0">
                <a:latin typeface="Arial (Body)"/>
              </a:rPr>
              <a:t>đích</a:t>
            </a:r>
            <a:r>
              <a:rPr lang="en-US" sz="2600" dirty="0" smtClean="0">
                <a:latin typeface="Arial (Body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609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79437"/>
            <a:ext cx="6688138" cy="487363"/>
          </a:xfrm>
        </p:spPr>
        <p:txBody>
          <a:bodyPr/>
          <a:lstStyle/>
          <a:p>
            <a:r>
              <a:rPr lang="en-US" b="1" dirty="0" smtClean="0"/>
              <a:t>THỤ THỂ </a:t>
            </a:r>
            <a:r>
              <a:rPr lang="en-US" dirty="0"/>
              <a:t>HORMON (RECEPTOR)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39887"/>
            <a:ext cx="7239000" cy="4456113"/>
          </a:xfrm>
        </p:spPr>
        <p:txBody>
          <a:bodyPr/>
          <a:lstStyle/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protein.</a:t>
            </a:r>
          </a:p>
          <a:p>
            <a:pPr algn="just">
              <a:buNone/>
            </a:pP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.</a:t>
            </a:r>
          </a:p>
          <a:p>
            <a:pPr algn="just">
              <a:buNone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vi-VN" dirty="0" smtClean="0"/>
              <a:t>2 nhóm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t</a:t>
            </a:r>
            <a:r>
              <a:rPr lang="vi-VN" dirty="0" smtClean="0"/>
              <a:t>ại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đ</a:t>
            </a:r>
            <a:r>
              <a:rPr lang="vi-VN" dirty="0" smtClean="0"/>
              <a:t>ích</a:t>
            </a:r>
            <a:r>
              <a:rPr lang="en-US" dirty="0" smtClean="0"/>
              <a:t>:</a:t>
            </a:r>
          </a:p>
          <a:p>
            <a:pPr algn="just"/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màng</a:t>
            </a:r>
            <a:r>
              <a:rPr lang="en-US" dirty="0" smtClean="0"/>
              <a:t>: n</a:t>
            </a:r>
            <a:r>
              <a:rPr lang="vi-VN" dirty="0" smtClean="0"/>
              <a:t>ằm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màng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đ</a:t>
            </a:r>
            <a:r>
              <a:rPr lang="vi-VN" dirty="0"/>
              <a:t>ích</a:t>
            </a:r>
            <a:r>
              <a:rPr lang="en-US" dirty="0" smtClean="0"/>
              <a:t>, d</a:t>
            </a:r>
            <a:r>
              <a:rPr lang="vi-VN" dirty="0" smtClean="0"/>
              <a:t>ành cho</a:t>
            </a:r>
            <a:r>
              <a:rPr lang="en-US" dirty="0" smtClean="0"/>
              <a:t> </a:t>
            </a:r>
            <a:r>
              <a:rPr lang="en-US" dirty="0" err="1" smtClean="0"/>
              <a:t>nh</a:t>
            </a:r>
            <a:r>
              <a:rPr lang="vi-VN" dirty="0" smtClean="0"/>
              <a:t>óm </a:t>
            </a:r>
            <a:r>
              <a:rPr lang="en-US" dirty="0" err="1" smtClean="0"/>
              <a:t>hormon</a:t>
            </a:r>
            <a:r>
              <a:rPr lang="en-US" dirty="0" smtClean="0"/>
              <a:t> t</a:t>
            </a:r>
            <a:r>
              <a:rPr lang="vi-VN" dirty="0" smtClean="0"/>
              <a:t>an trong nước </a:t>
            </a:r>
            <a:r>
              <a:rPr lang="en-US" dirty="0"/>
              <a:t> </a:t>
            </a:r>
            <a:r>
              <a:rPr lang="en-US" dirty="0" smtClean="0"/>
              <a:t>(protein).</a:t>
            </a:r>
          </a:p>
          <a:p>
            <a:pPr algn="just"/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 smtClean="0"/>
              <a:t>nhân</a:t>
            </a:r>
            <a:r>
              <a:rPr lang="en-US" dirty="0"/>
              <a:t>: n</a:t>
            </a:r>
            <a:r>
              <a:rPr lang="vi-VN" dirty="0"/>
              <a:t>ằm</a:t>
            </a:r>
            <a:r>
              <a:rPr lang="en-US" dirty="0"/>
              <a:t> </a:t>
            </a:r>
            <a:r>
              <a:rPr lang="en-US" dirty="0" err="1" smtClean="0"/>
              <a:t>tr</a:t>
            </a:r>
            <a:r>
              <a:rPr lang="vi-VN" dirty="0" smtClean="0"/>
              <a:t>ong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/>
              <a:t> </a:t>
            </a:r>
            <a:r>
              <a:rPr lang="en-US" dirty="0" err="1"/>
              <a:t>đ</a:t>
            </a:r>
            <a:r>
              <a:rPr lang="vi-VN" dirty="0" smtClean="0"/>
              <a:t>ích, </a:t>
            </a:r>
            <a:r>
              <a:rPr lang="en-US" dirty="0"/>
              <a:t>d</a:t>
            </a:r>
            <a:r>
              <a:rPr lang="vi-VN" dirty="0"/>
              <a:t>ành cho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óm </a:t>
            </a:r>
            <a:r>
              <a:rPr lang="en-US" dirty="0" err="1"/>
              <a:t>hormon</a:t>
            </a:r>
            <a:r>
              <a:rPr lang="en-US" dirty="0"/>
              <a:t> t</a:t>
            </a:r>
            <a:r>
              <a:rPr lang="vi-VN" dirty="0"/>
              <a:t>an trong </a:t>
            </a:r>
            <a:r>
              <a:rPr lang="vi-VN" dirty="0" smtClean="0"/>
              <a:t>lipid.</a:t>
            </a:r>
            <a:r>
              <a:rPr lang="en-US" dirty="0" smtClean="0"/>
              <a:t>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74" y="2132642"/>
            <a:ext cx="7724726" cy="411575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7391400" cy="533400"/>
          </a:xfrm>
        </p:spPr>
        <p:txBody>
          <a:bodyPr/>
          <a:lstStyle/>
          <a:p>
            <a:r>
              <a:rPr lang="en-US" sz="3000" dirty="0"/>
              <a:t>THỤ THỂ MÀNG (L</a:t>
            </a:r>
            <a:r>
              <a:rPr lang="vi-VN" sz="3000" dirty="0"/>
              <a:t>IÊN KẾT </a:t>
            </a:r>
            <a:r>
              <a:rPr lang="vi-VN" sz="3000" dirty="0" smtClean="0"/>
              <a:t>KÊNH ION)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1429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579437"/>
            <a:ext cx="6688138" cy="487363"/>
          </a:xfrm>
        </p:spPr>
        <p:txBody>
          <a:bodyPr/>
          <a:lstStyle/>
          <a:p>
            <a:r>
              <a:rPr lang="en-US" dirty="0"/>
              <a:t>MỤC TIÊU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1828800" y="2286000"/>
            <a:ext cx="6705600" cy="1200151"/>
            <a:chOff x="1152" y="1104"/>
            <a:chExt cx="3984" cy="756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152" y="1275"/>
              <a:ext cx="480" cy="419"/>
              <a:chOff x="1110" y="2656"/>
              <a:chExt cx="1549" cy="1351"/>
            </a:xfrm>
          </p:grpSpPr>
          <p:sp>
            <p:nvSpPr>
              <p:cNvPr id="40964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65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66" name="AutoShape 6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0971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1776" y="1104"/>
              <a:ext cx="3360" cy="7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/>
              <a:r>
                <a:rPr lang="en-US" sz="2400" b="1" dirty="0" err="1" smtClean="0"/>
                <a:t>Nắm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được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quy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luật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hoạt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động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chung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của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các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cơ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quan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trong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hệ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nội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tiết</a:t>
              </a:r>
              <a:r>
                <a:rPr lang="en-US" sz="2400" b="1" dirty="0" smtClean="0"/>
                <a:t>.</a:t>
              </a:r>
            </a:p>
          </p:txBody>
        </p:sp>
        <p:sp>
          <p:nvSpPr>
            <p:cNvPr id="40973" name="Text Box 13"/>
            <p:cNvSpPr txBox="1">
              <a:spLocks noChangeArrowheads="1"/>
            </p:cNvSpPr>
            <p:nvPr/>
          </p:nvSpPr>
          <p:spPr bwMode="gray">
            <a:xfrm>
              <a:off x="1276" y="133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40992" name="Text Box 32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4098" name="Picture 2" descr="C:\Users\SONY\Desktop\ani-mous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8600"/>
            <a:ext cx="990600" cy="114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7467600" cy="533400"/>
          </a:xfrm>
        </p:spPr>
        <p:txBody>
          <a:bodyPr/>
          <a:lstStyle/>
          <a:p>
            <a:r>
              <a:rPr lang="en-US" sz="3000" dirty="0"/>
              <a:t>THỤ THỂ MÀNG (L</a:t>
            </a:r>
            <a:r>
              <a:rPr lang="vi-VN" sz="3000" dirty="0"/>
              <a:t>IÊN KẾT PROTEIN G)</a:t>
            </a:r>
            <a:endParaRPr lang="en-US" sz="3000" b="1" dirty="0"/>
          </a:p>
        </p:txBody>
      </p:sp>
      <p:pic>
        <p:nvPicPr>
          <p:cNvPr id="3074" name="Picture 2" descr="D:\Dr Tuan\Giang day và nghien cuu\figure_05_15_label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6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7620000" cy="533400"/>
          </a:xfrm>
        </p:spPr>
        <p:txBody>
          <a:bodyPr/>
          <a:lstStyle/>
          <a:p>
            <a:r>
              <a:rPr lang="en-US" sz="3000" dirty="0"/>
              <a:t>THỤ THỂ MÀNG (L</a:t>
            </a:r>
            <a:r>
              <a:rPr lang="vi-VN" sz="3000" dirty="0"/>
              <a:t>IÊN KẾT PROTEIN G)</a:t>
            </a:r>
            <a:endParaRPr lang="en-US" sz="3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965"/>
            <a:ext cx="9144000" cy="44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769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 smtClean="0"/>
              <a:t>THỤ THỂ NHÂN</a:t>
            </a:r>
            <a:endParaRPr lang="en-US" sz="3000" b="1" dirty="0"/>
          </a:p>
        </p:txBody>
      </p:sp>
      <p:pic>
        <p:nvPicPr>
          <p:cNvPr id="5122" name="Picture 2" descr="D:\Dr Tuan\Giang day và nghien cuu\Nuclear_receptor_actio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6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00200" y="2743200"/>
            <a:ext cx="7400244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SINH LÝ TUYẾN YÊN</a:t>
            </a:r>
            <a:br>
              <a:rPr lang="en-US" b="1" dirty="0" smtClean="0"/>
            </a:br>
            <a:r>
              <a:rPr lang="en-US" dirty="0" smtClean="0"/>
              <a:t>(PITUITARY GLAND)</a:t>
            </a:r>
            <a:endParaRPr lang="en-US" b="1" dirty="0"/>
          </a:p>
        </p:txBody>
      </p:sp>
      <p:pic>
        <p:nvPicPr>
          <p:cNvPr id="3" name="Picture 3" descr="C:\Users\SONY\Desktop\cortex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28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SONY\Desktop\Pituitary_gland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3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79437"/>
            <a:ext cx="6688138" cy="487363"/>
          </a:xfrm>
        </p:spPr>
        <p:txBody>
          <a:bodyPr/>
          <a:lstStyle/>
          <a:p>
            <a:r>
              <a:rPr lang="en-US" b="1" dirty="0" smtClean="0"/>
              <a:t>ĐẠI CƯƠNG VỀ TUYẾN YÊN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8913" y="1828800"/>
            <a:ext cx="7532687" cy="4724400"/>
          </a:xfrm>
        </p:spPr>
        <p:txBody>
          <a:bodyPr/>
          <a:lstStyle/>
          <a:p>
            <a:pPr algn="just"/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,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hố</a:t>
            </a:r>
            <a:r>
              <a:rPr lang="en-US" dirty="0" smtClean="0"/>
              <a:t> </a:t>
            </a:r>
            <a:r>
              <a:rPr lang="en-US" dirty="0" err="1" smtClean="0"/>
              <a:t>yên</a:t>
            </a:r>
            <a:r>
              <a:rPr lang="en-US" dirty="0" smtClean="0"/>
              <a:t> ở </a:t>
            </a:r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sọ</a:t>
            </a:r>
            <a:r>
              <a:rPr lang="en-US" dirty="0" smtClean="0"/>
              <a:t>,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hạ</a:t>
            </a:r>
            <a:r>
              <a:rPr lang="en-US" dirty="0" smtClean="0"/>
              <a:t> </a:t>
            </a:r>
            <a:r>
              <a:rPr lang="en-US" dirty="0" err="1" smtClean="0"/>
              <a:t>đồi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Gồm</a:t>
            </a:r>
            <a:r>
              <a:rPr lang="en-US" dirty="0" smtClean="0"/>
              <a:t> 2 </a:t>
            </a:r>
            <a:r>
              <a:rPr lang="en-US" dirty="0" err="1" smtClean="0"/>
              <a:t>phần</a:t>
            </a:r>
            <a:r>
              <a:rPr lang="en-US" dirty="0" smtClean="0"/>
              <a:t>:</a:t>
            </a:r>
          </a:p>
          <a:p>
            <a:pPr algn="just">
              <a:buNone/>
            </a:pPr>
            <a:r>
              <a:rPr lang="en-US" dirty="0" smtClean="0"/>
              <a:t>    1.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yên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: </a:t>
            </a:r>
            <a:r>
              <a:rPr lang="en-US" dirty="0" err="1" smtClean="0"/>
              <a:t>tiết</a:t>
            </a:r>
            <a:r>
              <a:rPr lang="en-US" dirty="0" smtClean="0"/>
              <a:t> 6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,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chức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.</a:t>
            </a:r>
          </a:p>
          <a:p>
            <a:pPr algn="just">
              <a:buNone/>
            </a:pPr>
            <a:r>
              <a:rPr lang="en-US" dirty="0" smtClean="0"/>
              <a:t>    2.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yên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yên</a:t>
            </a:r>
            <a:r>
              <a:rPr lang="en-US" dirty="0" smtClean="0"/>
              <a:t> </a:t>
            </a:r>
            <a:r>
              <a:rPr lang="en-US" dirty="0" err="1" smtClean="0"/>
              <a:t>thần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, </a:t>
            </a:r>
            <a:r>
              <a:rPr lang="en-US" dirty="0" err="1" smtClean="0"/>
              <a:t>nơi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do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nơron</a:t>
            </a:r>
            <a:r>
              <a:rPr lang="en-US" dirty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hạ</a:t>
            </a:r>
            <a:r>
              <a:rPr lang="en-US" dirty="0" smtClean="0"/>
              <a:t> </a:t>
            </a:r>
            <a:r>
              <a:rPr lang="en-US" dirty="0" err="1" smtClean="0"/>
              <a:t>đồi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81000"/>
            <a:ext cx="6688138" cy="487363"/>
          </a:xfrm>
        </p:spPr>
        <p:txBody>
          <a:bodyPr/>
          <a:lstStyle/>
          <a:p>
            <a:r>
              <a:rPr lang="en-US" b="1" dirty="0" smtClean="0"/>
              <a:t>ĐẠI CƯƠNG VỀ TUYẾN YÊN</a:t>
            </a:r>
            <a:endParaRPr lang="en-US" b="1" dirty="0"/>
          </a:p>
        </p:txBody>
      </p:sp>
      <p:pic>
        <p:nvPicPr>
          <p:cNvPr id="4" name="Picture 4" descr="C:\Users\Administrator\Desktop\pituitary_brain2a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914400"/>
            <a:ext cx="7696200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47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462" y="503237"/>
            <a:ext cx="6688138" cy="487363"/>
          </a:xfrm>
        </p:spPr>
        <p:txBody>
          <a:bodyPr/>
          <a:lstStyle/>
          <a:p>
            <a:r>
              <a:rPr lang="en-US" b="1" dirty="0" smtClean="0"/>
              <a:t>ĐẠI CƯƠNG VỀ TUYẾN YÊN</a:t>
            </a:r>
            <a:endParaRPr lang="en-US" b="1" dirty="0"/>
          </a:p>
        </p:txBody>
      </p:sp>
      <p:pic>
        <p:nvPicPr>
          <p:cNvPr id="6147" name="Picture 3" descr="C:\Users\SONY\Desktop\Pituitary_gland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464468"/>
            <a:ext cx="7696200" cy="539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7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03237"/>
            <a:ext cx="6688138" cy="487363"/>
          </a:xfrm>
        </p:spPr>
        <p:txBody>
          <a:bodyPr/>
          <a:lstStyle/>
          <a:p>
            <a:r>
              <a:rPr lang="en-US" b="1" dirty="0" smtClean="0"/>
              <a:t>ĐẠI CƯƠNG VỀ TUYẾN YÊN</a:t>
            </a:r>
            <a:endParaRPr lang="en-US" b="1" dirty="0"/>
          </a:p>
        </p:txBody>
      </p:sp>
      <p:pic>
        <p:nvPicPr>
          <p:cNvPr id="7" name="Picture 5" descr="C:\Users\Administrator\Desktop\f20-4_pituitary_gland_c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392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03237"/>
            <a:ext cx="6688138" cy="487363"/>
          </a:xfrm>
        </p:spPr>
        <p:txBody>
          <a:bodyPr/>
          <a:lstStyle/>
          <a:p>
            <a:r>
              <a:rPr lang="en-US" b="1" dirty="0" smtClean="0"/>
              <a:t>TUYẾN YÊN TRƯỚC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16087"/>
            <a:ext cx="7620000" cy="4456113"/>
          </a:xfrm>
        </p:spPr>
        <p:txBody>
          <a:bodyPr/>
          <a:lstStyle/>
          <a:p>
            <a:pPr>
              <a:buNone/>
            </a:pPr>
            <a:r>
              <a:rPr lang="en-US" sz="2600" dirty="0" err="1" smtClean="0"/>
              <a:t>Tuyến</a:t>
            </a:r>
            <a:r>
              <a:rPr lang="en-US" sz="2600" dirty="0" smtClean="0"/>
              <a:t> </a:t>
            </a:r>
            <a:r>
              <a:rPr lang="en-US" sz="2600" dirty="0" err="1" smtClean="0"/>
              <a:t>yên</a:t>
            </a:r>
            <a:r>
              <a:rPr lang="en-US" sz="2600" dirty="0" smtClean="0"/>
              <a:t> </a:t>
            </a:r>
            <a:r>
              <a:rPr lang="en-US" sz="2600" dirty="0" err="1" smtClean="0"/>
              <a:t>trước</a:t>
            </a:r>
            <a:r>
              <a:rPr lang="en-US" sz="2600" dirty="0" smtClean="0"/>
              <a:t> </a:t>
            </a:r>
            <a:r>
              <a:rPr lang="en-US" sz="2600" dirty="0" err="1" smtClean="0"/>
              <a:t>tiết</a:t>
            </a:r>
            <a:r>
              <a:rPr lang="en-US" sz="2600" dirty="0" smtClean="0"/>
              <a:t> </a:t>
            </a:r>
            <a:r>
              <a:rPr lang="en-US" sz="2600" dirty="0" err="1" smtClean="0"/>
              <a:t>ra</a:t>
            </a:r>
            <a:r>
              <a:rPr lang="en-US" sz="2600" dirty="0" smtClean="0"/>
              <a:t> 6 </a:t>
            </a:r>
            <a:r>
              <a:rPr lang="en-US" sz="2600" dirty="0" err="1" smtClean="0"/>
              <a:t>loại</a:t>
            </a:r>
            <a:r>
              <a:rPr lang="en-US" sz="2600" dirty="0" smtClean="0"/>
              <a:t> </a:t>
            </a:r>
            <a:r>
              <a:rPr lang="en-US" sz="2600" dirty="0" err="1" smtClean="0"/>
              <a:t>hormon</a:t>
            </a:r>
            <a:r>
              <a:rPr lang="en-US" sz="2600" dirty="0" smtClean="0"/>
              <a:t>: </a:t>
            </a:r>
          </a:p>
          <a:p>
            <a:pPr>
              <a:buNone/>
            </a:pPr>
            <a:r>
              <a:rPr lang="en-US" sz="2600" dirty="0" smtClean="0"/>
              <a:t>1.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</a:t>
            </a:r>
            <a:r>
              <a:rPr lang="en-US" sz="2600" dirty="0" err="1" smtClean="0"/>
              <a:t>phát</a:t>
            </a:r>
            <a:r>
              <a:rPr lang="en-US" sz="2600" dirty="0" smtClean="0"/>
              <a:t> </a:t>
            </a:r>
            <a:r>
              <a:rPr lang="en-US" sz="2600" dirty="0" err="1" smtClean="0"/>
              <a:t>triển</a:t>
            </a:r>
            <a:r>
              <a:rPr lang="en-US" sz="2600" dirty="0" smtClean="0"/>
              <a:t> </a:t>
            </a:r>
            <a:r>
              <a:rPr lang="en-US" sz="2600" dirty="0" err="1" smtClean="0"/>
              <a:t>cơ</a:t>
            </a:r>
            <a:r>
              <a:rPr lang="en-US" sz="2600" dirty="0" smtClean="0"/>
              <a:t> </a:t>
            </a:r>
            <a:r>
              <a:rPr lang="en-US" sz="2600" dirty="0" err="1" smtClean="0"/>
              <a:t>thể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0000"/>
                </a:solidFill>
              </a:rPr>
              <a:t>GH</a:t>
            </a:r>
            <a:r>
              <a:rPr lang="en-US" sz="2600" dirty="0" smtClean="0"/>
              <a:t> (</a:t>
            </a:r>
            <a:r>
              <a:rPr lang="en-US" sz="2600" dirty="0" smtClean="0">
                <a:solidFill>
                  <a:srgbClr val="FF0000"/>
                </a:solidFill>
              </a:rPr>
              <a:t>G</a:t>
            </a:r>
            <a:r>
              <a:rPr lang="en-US" sz="2600" dirty="0" smtClean="0"/>
              <a:t>rowth </a:t>
            </a:r>
            <a:r>
              <a:rPr lang="en-US" sz="2600" dirty="0" err="1">
                <a:solidFill>
                  <a:srgbClr val="FF0000"/>
                </a:solidFill>
              </a:rPr>
              <a:t>H</a:t>
            </a:r>
            <a:r>
              <a:rPr lang="en-US" sz="2600" dirty="0" err="1" smtClean="0"/>
              <a:t>ormon</a:t>
            </a:r>
            <a:r>
              <a:rPr lang="en-US" sz="2600" dirty="0" smtClean="0"/>
              <a:t>)</a:t>
            </a:r>
          </a:p>
          <a:p>
            <a:pPr>
              <a:buNone/>
            </a:pPr>
            <a:r>
              <a:rPr lang="en-US" sz="2600" dirty="0" smtClean="0"/>
              <a:t>2.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</a:t>
            </a:r>
            <a:r>
              <a:rPr lang="en-US" sz="2600" dirty="0" err="1" smtClean="0"/>
              <a:t>hướng</a:t>
            </a:r>
            <a:r>
              <a:rPr lang="en-US" sz="2600" dirty="0" smtClean="0"/>
              <a:t> </a:t>
            </a:r>
            <a:r>
              <a:rPr lang="en-US" sz="2600" dirty="0" err="1" smtClean="0"/>
              <a:t>vỏ</a:t>
            </a:r>
            <a:r>
              <a:rPr lang="en-US" sz="2600" dirty="0" smtClean="0"/>
              <a:t> </a:t>
            </a:r>
            <a:r>
              <a:rPr lang="en-US" sz="2600" dirty="0" err="1" smtClean="0"/>
              <a:t>thượng</a:t>
            </a:r>
            <a:r>
              <a:rPr lang="en-US" sz="2600" dirty="0" smtClean="0"/>
              <a:t> </a:t>
            </a:r>
            <a:r>
              <a:rPr lang="en-US" sz="2600" dirty="0" err="1" smtClean="0"/>
              <a:t>thận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0000"/>
                </a:solidFill>
              </a:rPr>
              <a:t>ACTH</a:t>
            </a:r>
            <a:r>
              <a:rPr lang="en-US" sz="2600" dirty="0" smtClean="0"/>
              <a:t> (</a:t>
            </a:r>
            <a:r>
              <a:rPr lang="en-US" sz="2600" dirty="0" err="1" smtClean="0">
                <a:solidFill>
                  <a:srgbClr val="FF0000"/>
                </a:solidFill>
              </a:rPr>
              <a:t>A</a:t>
            </a:r>
            <a:r>
              <a:rPr lang="en-US" sz="2600" dirty="0" err="1" smtClean="0"/>
              <a:t>dreno</a:t>
            </a:r>
            <a:r>
              <a:rPr lang="en-US" sz="2600" dirty="0" err="1" smtClean="0">
                <a:solidFill>
                  <a:srgbClr val="FF0000"/>
                </a:solidFill>
              </a:rPr>
              <a:t>c</a:t>
            </a:r>
            <a:r>
              <a:rPr lang="en-US" sz="2600" dirty="0" err="1" smtClean="0"/>
              <a:t>ortico</a:t>
            </a:r>
            <a:r>
              <a:rPr lang="en-US" sz="2600" dirty="0" err="1" smtClean="0">
                <a:solidFill>
                  <a:srgbClr val="FF0000"/>
                </a:solidFill>
              </a:rPr>
              <a:t>t</a:t>
            </a:r>
            <a:r>
              <a:rPr lang="en-US" sz="2600" dirty="0" err="1" smtClean="0"/>
              <a:t>ropin</a:t>
            </a:r>
            <a:r>
              <a:rPr lang="en-US" sz="2600" dirty="0" smtClean="0"/>
              <a:t> </a:t>
            </a:r>
            <a:r>
              <a:rPr lang="en-US" sz="2600" dirty="0" err="1">
                <a:solidFill>
                  <a:srgbClr val="FF0000"/>
                </a:solidFill>
              </a:rPr>
              <a:t>H</a:t>
            </a:r>
            <a:r>
              <a:rPr lang="en-US" sz="2600" dirty="0" err="1" smtClean="0"/>
              <a:t>ormon</a:t>
            </a:r>
            <a:r>
              <a:rPr lang="en-US" sz="2600" dirty="0" smtClean="0"/>
              <a:t>)</a:t>
            </a:r>
          </a:p>
          <a:p>
            <a:pPr>
              <a:buNone/>
            </a:pPr>
            <a:r>
              <a:rPr lang="en-US" sz="2600" dirty="0" smtClean="0"/>
              <a:t>3.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</a:t>
            </a:r>
            <a:r>
              <a:rPr lang="en-US" sz="2600" dirty="0" err="1" smtClean="0"/>
              <a:t>kích</a:t>
            </a:r>
            <a:r>
              <a:rPr lang="en-US" sz="2600" dirty="0" smtClean="0"/>
              <a:t> </a:t>
            </a:r>
            <a:r>
              <a:rPr lang="en-US" sz="2600" dirty="0" err="1" smtClean="0"/>
              <a:t>thích</a:t>
            </a:r>
            <a:r>
              <a:rPr lang="en-US" sz="2600" dirty="0" smtClean="0"/>
              <a:t> </a:t>
            </a:r>
            <a:r>
              <a:rPr lang="en-US" sz="2600" dirty="0" err="1" smtClean="0"/>
              <a:t>tuyến</a:t>
            </a:r>
            <a:r>
              <a:rPr lang="en-US" sz="2600" dirty="0" smtClean="0"/>
              <a:t> </a:t>
            </a:r>
            <a:r>
              <a:rPr lang="en-US" sz="2600" dirty="0" err="1" smtClean="0"/>
              <a:t>giáp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0000"/>
                </a:solidFill>
              </a:rPr>
              <a:t>TSH</a:t>
            </a:r>
            <a:r>
              <a:rPr lang="en-US" sz="2600" dirty="0" smtClean="0"/>
              <a:t> </a:t>
            </a:r>
            <a:br>
              <a:rPr lang="en-US" sz="2600" dirty="0" smtClean="0"/>
            </a:br>
            <a:r>
              <a:rPr lang="en-US" sz="2600" dirty="0" smtClean="0"/>
              <a:t>(</a:t>
            </a:r>
            <a:r>
              <a:rPr lang="en-US" sz="2600" dirty="0" smtClean="0">
                <a:solidFill>
                  <a:srgbClr val="FF0000"/>
                </a:solidFill>
              </a:rPr>
              <a:t>T</a:t>
            </a:r>
            <a:r>
              <a:rPr lang="en-US" sz="2600" dirty="0" smtClean="0"/>
              <a:t>hyroid </a:t>
            </a:r>
            <a:r>
              <a:rPr lang="en-US" sz="2600" dirty="0" smtClean="0">
                <a:solidFill>
                  <a:srgbClr val="FF0000"/>
                </a:solidFill>
              </a:rPr>
              <a:t>S</a:t>
            </a:r>
            <a:r>
              <a:rPr lang="en-US" sz="2600" dirty="0" smtClean="0"/>
              <a:t>timulating </a:t>
            </a:r>
            <a:r>
              <a:rPr lang="en-US" sz="2600" dirty="0" err="1">
                <a:solidFill>
                  <a:srgbClr val="FF0000"/>
                </a:solidFill>
              </a:rPr>
              <a:t>H</a:t>
            </a:r>
            <a:r>
              <a:rPr lang="en-US" sz="2600" dirty="0" err="1" smtClean="0"/>
              <a:t>ormon</a:t>
            </a:r>
            <a:r>
              <a:rPr lang="en-US" sz="2600" dirty="0" smtClean="0"/>
              <a:t>)</a:t>
            </a:r>
          </a:p>
          <a:p>
            <a:pPr>
              <a:buNone/>
            </a:pPr>
            <a:r>
              <a:rPr lang="en-US" sz="2600" dirty="0" smtClean="0"/>
              <a:t>4.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</a:t>
            </a:r>
            <a:r>
              <a:rPr lang="en-US" sz="2600" dirty="0" err="1" smtClean="0"/>
              <a:t>kích</a:t>
            </a:r>
            <a:r>
              <a:rPr lang="en-US" sz="2600" dirty="0" smtClean="0"/>
              <a:t> </a:t>
            </a:r>
            <a:r>
              <a:rPr lang="en-US" sz="2600" dirty="0" err="1" smtClean="0"/>
              <a:t>thích</a:t>
            </a:r>
            <a:r>
              <a:rPr lang="en-US" sz="2600" dirty="0" smtClean="0"/>
              <a:t> </a:t>
            </a:r>
            <a:r>
              <a:rPr lang="en-US" sz="2600" dirty="0" err="1" smtClean="0"/>
              <a:t>tuyến</a:t>
            </a:r>
            <a:r>
              <a:rPr lang="en-US" sz="2600" dirty="0" smtClean="0"/>
              <a:t> </a:t>
            </a:r>
            <a:r>
              <a:rPr lang="en-US" sz="2600" dirty="0" err="1" smtClean="0"/>
              <a:t>vú</a:t>
            </a:r>
            <a:r>
              <a:rPr lang="en-US" sz="2600" dirty="0" smtClean="0"/>
              <a:t> </a:t>
            </a:r>
            <a:r>
              <a:rPr lang="en-US" sz="2600" dirty="0" err="1" smtClean="0"/>
              <a:t>tiết</a:t>
            </a:r>
            <a:r>
              <a:rPr lang="en-US" sz="2600" dirty="0" smtClean="0"/>
              <a:t> </a:t>
            </a:r>
            <a:r>
              <a:rPr lang="en-US" sz="2600" dirty="0" err="1" smtClean="0"/>
              <a:t>sữa</a:t>
            </a:r>
            <a:r>
              <a:rPr lang="en-US" sz="2600" dirty="0" smtClean="0"/>
              <a:t> </a:t>
            </a:r>
            <a:r>
              <a:rPr lang="en-US" sz="2600" dirty="0" err="1" smtClean="0">
                <a:solidFill>
                  <a:srgbClr val="FF0000"/>
                </a:solidFill>
              </a:rPr>
              <a:t>Prolactin</a:t>
            </a:r>
            <a:endParaRPr lang="en-US" sz="26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600" dirty="0" smtClean="0"/>
              <a:t>5.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</a:t>
            </a:r>
            <a:r>
              <a:rPr lang="en-US" sz="2600" dirty="0" err="1" smtClean="0"/>
              <a:t>kích</a:t>
            </a:r>
            <a:r>
              <a:rPr lang="en-US" sz="2600" dirty="0" smtClean="0"/>
              <a:t> </a:t>
            </a:r>
            <a:r>
              <a:rPr lang="en-US" sz="2600" dirty="0" err="1" smtClean="0"/>
              <a:t>thích</a:t>
            </a:r>
            <a:r>
              <a:rPr lang="en-US" sz="2600" dirty="0" smtClean="0"/>
              <a:t> </a:t>
            </a:r>
            <a:r>
              <a:rPr lang="en-US" sz="2600" dirty="0" err="1" smtClean="0"/>
              <a:t>nang</a:t>
            </a:r>
            <a:r>
              <a:rPr lang="en-US" sz="2600" dirty="0" smtClean="0"/>
              <a:t> </a:t>
            </a:r>
            <a:r>
              <a:rPr lang="en-US" sz="2600" dirty="0" err="1" smtClean="0"/>
              <a:t>trứng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0000"/>
                </a:solidFill>
              </a:rPr>
              <a:t>FSH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(</a:t>
            </a:r>
            <a:r>
              <a:rPr lang="en-US" sz="2600" dirty="0" smtClean="0">
                <a:solidFill>
                  <a:srgbClr val="FF0000"/>
                </a:solidFill>
              </a:rPr>
              <a:t>F</a:t>
            </a:r>
            <a:r>
              <a:rPr lang="en-US" sz="2600" dirty="0" smtClean="0"/>
              <a:t>ollicle </a:t>
            </a:r>
            <a:r>
              <a:rPr lang="en-US" sz="2600" dirty="0" smtClean="0">
                <a:solidFill>
                  <a:srgbClr val="FF0000"/>
                </a:solidFill>
              </a:rPr>
              <a:t>S</a:t>
            </a:r>
            <a:r>
              <a:rPr lang="en-US" sz="2600" dirty="0" smtClean="0"/>
              <a:t>timulating </a:t>
            </a:r>
            <a:r>
              <a:rPr lang="en-US" sz="2600" dirty="0" err="1" smtClean="0">
                <a:solidFill>
                  <a:srgbClr val="FF0000"/>
                </a:solidFill>
              </a:rPr>
              <a:t>H</a:t>
            </a:r>
            <a:r>
              <a:rPr lang="en-US" sz="2600" dirty="0" err="1" smtClean="0"/>
              <a:t>ormon</a:t>
            </a:r>
            <a:r>
              <a:rPr lang="en-US" sz="2600" dirty="0" smtClean="0"/>
              <a:t>)</a:t>
            </a:r>
          </a:p>
          <a:p>
            <a:pPr>
              <a:buNone/>
            </a:pPr>
            <a:r>
              <a:rPr lang="en-US" sz="2600" dirty="0" smtClean="0"/>
              <a:t>6.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</a:t>
            </a:r>
            <a:r>
              <a:rPr lang="en-US" sz="2600" dirty="0" err="1" smtClean="0"/>
              <a:t>tạo</a:t>
            </a:r>
            <a:r>
              <a:rPr lang="en-US" sz="2600" dirty="0" smtClean="0"/>
              <a:t> </a:t>
            </a:r>
            <a:r>
              <a:rPr lang="en-US" sz="2600" dirty="0" err="1" smtClean="0"/>
              <a:t>hoàng</a:t>
            </a:r>
            <a:r>
              <a:rPr lang="en-US" sz="2600" dirty="0" smtClean="0"/>
              <a:t> </a:t>
            </a:r>
            <a:r>
              <a:rPr lang="en-US" sz="2600" dirty="0" err="1" smtClean="0"/>
              <a:t>thể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0000"/>
                </a:solidFill>
              </a:rPr>
              <a:t>LH</a:t>
            </a:r>
            <a:r>
              <a:rPr lang="en-US" sz="2600" dirty="0" smtClean="0"/>
              <a:t> (</a:t>
            </a:r>
            <a:r>
              <a:rPr lang="en-US" sz="2600" dirty="0" smtClean="0">
                <a:solidFill>
                  <a:srgbClr val="FF0000"/>
                </a:solidFill>
              </a:rPr>
              <a:t>L</a:t>
            </a:r>
            <a:r>
              <a:rPr lang="en-US" sz="2600" dirty="0" smtClean="0"/>
              <a:t>uteinizing </a:t>
            </a:r>
            <a:r>
              <a:rPr lang="en-US" sz="2600" dirty="0" err="1" smtClean="0">
                <a:solidFill>
                  <a:srgbClr val="FF0000"/>
                </a:solidFill>
              </a:rPr>
              <a:t>H</a:t>
            </a:r>
            <a:r>
              <a:rPr lang="en-US" sz="2600" dirty="0" err="1" smtClean="0"/>
              <a:t>ormon</a:t>
            </a:r>
            <a:r>
              <a:rPr lang="en-US" sz="2600" dirty="0" smtClean="0"/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719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819400"/>
            <a:ext cx="6705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ĐẠI CƯƠNG VỀ HOẠT ĐỘNG CỦA HỆ NỘI TIẾT</a:t>
            </a:r>
            <a:endParaRPr lang="en-US" b="1" dirty="0"/>
          </a:p>
        </p:txBody>
      </p:sp>
      <p:pic>
        <p:nvPicPr>
          <p:cNvPr id="5123" name="Picture 3" descr="C:\Users\SONY\Desktop\cortex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28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ONY\Desktop\Pituitary_gland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4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6629400" cy="6829534"/>
          </a:xfrm>
        </p:spPr>
      </p:pic>
    </p:spTree>
    <p:extLst>
      <p:ext uri="{BB962C8B-B14F-4D97-AF65-F5344CB8AC3E}">
        <p14:creationId xmlns:p14="http://schemas.microsoft.com/office/powerpoint/2010/main" val="931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NY\Desktop\Endocrine-Syste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"/>
            <a:ext cx="9144000" cy="685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7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79437"/>
            <a:ext cx="6688138" cy="487363"/>
          </a:xfrm>
        </p:spPr>
        <p:txBody>
          <a:bodyPr/>
          <a:lstStyle/>
          <a:p>
            <a:r>
              <a:rPr lang="en-US" b="1" dirty="0" smtClean="0"/>
              <a:t>TUYẾN YÊN SAU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057400"/>
            <a:ext cx="7162800" cy="3922713"/>
          </a:xfrm>
        </p:spPr>
        <p:txBody>
          <a:bodyPr/>
          <a:lstStyle/>
          <a:p>
            <a:pPr algn="just">
              <a:buNone/>
            </a:pP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yên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2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: </a:t>
            </a:r>
          </a:p>
          <a:p>
            <a:pPr marL="514350" indent="-514350" algn="just">
              <a:buNone/>
            </a:pPr>
            <a:r>
              <a:rPr lang="en-US" dirty="0" smtClean="0"/>
              <a:t>1. </a:t>
            </a:r>
            <a:r>
              <a:rPr lang="en-US" dirty="0" err="1" smtClean="0"/>
              <a:t>Hormon</a:t>
            </a:r>
            <a:r>
              <a:rPr lang="en-US" dirty="0" smtClean="0"/>
              <a:t>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ADH</a:t>
            </a:r>
            <a:r>
              <a:rPr lang="en-US" dirty="0" smtClean="0"/>
              <a:t> </a:t>
            </a:r>
            <a:endParaRPr lang="en-US" dirty="0"/>
          </a:p>
          <a:p>
            <a:pPr marL="514350" indent="-514350" algn="just">
              <a:buNone/>
            </a:pPr>
            <a:r>
              <a:rPr lang="en-US" dirty="0" smtClean="0"/>
              <a:t>    (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nti</a:t>
            </a:r>
            <a:r>
              <a:rPr lang="en-US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iuretic </a:t>
            </a:r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dirty="0" err="1" smtClean="0"/>
              <a:t>ormon</a:t>
            </a:r>
            <a:r>
              <a:rPr lang="en-US" dirty="0" smtClean="0"/>
              <a:t>):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lượn</a:t>
            </a:r>
            <a:r>
              <a:rPr lang="en-US" dirty="0" smtClean="0"/>
              <a:t> </a:t>
            </a:r>
            <a:r>
              <a:rPr lang="en-US" dirty="0" err="1" smtClean="0"/>
              <a:t>xa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góp</a:t>
            </a:r>
            <a:r>
              <a:rPr lang="en-US" dirty="0" smtClean="0"/>
              <a:t> </a:t>
            </a:r>
            <a:r>
              <a:rPr lang="en-US" dirty="0" err="1" smtClean="0"/>
              <a:t>vỏ</a:t>
            </a:r>
            <a:r>
              <a:rPr lang="en-US" dirty="0" smtClean="0"/>
              <a:t>.</a:t>
            </a:r>
          </a:p>
          <a:p>
            <a:pPr algn="just">
              <a:buNone/>
            </a:pPr>
            <a:r>
              <a:rPr lang="en-US" dirty="0" smtClean="0"/>
              <a:t>2. </a:t>
            </a:r>
            <a:r>
              <a:rPr lang="en-US" dirty="0" err="1" smtClean="0"/>
              <a:t>Hormon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Oxytocin</a:t>
            </a:r>
            <a:r>
              <a:rPr lang="en-US" dirty="0" smtClean="0"/>
              <a:t>: </a:t>
            </a:r>
            <a:r>
              <a:rPr lang="en-US" dirty="0" err="1" smtClean="0"/>
              <a:t>gây</a:t>
            </a:r>
            <a:r>
              <a:rPr lang="en-US" dirty="0" smtClean="0"/>
              <a:t> co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vú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020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79437"/>
            <a:ext cx="6688138" cy="487363"/>
          </a:xfrm>
        </p:spPr>
        <p:txBody>
          <a:bodyPr/>
          <a:lstStyle/>
          <a:p>
            <a:r>
              <a:rPr lang="en-US" b="1" dirty="0" smtClean="0"/>
              <a:t>TUYẾN YÊN SAU</a:t>
            </a:r>
            <a:endParaRPr lang="en-US" b="1" dirty="0"/>
          </a:p>
        </p:txBody>
      </p:sp>
      <p:pic>
        <p:nvPicPr>
          <p:cNvPr id="5" name="Content Placeholder 5" descr="C:\Users\Administrator\Desktop\figure18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399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858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79437"/>
            <a:ext cx="6688138" cy="487363"/>
          </a:xfrm>
        </p:spPr>
        <p:txBody>
          <a:bodyPr/>
          <a:lstStyle/>
          <a:p>
            <a:r>
              <a:rPr lang="en-US" b="1" dirty="0" smtClean="0"/>
              <a:t>HORMON ADH</a:t>
            </a:r>
            <a:endParaRPr lang="en-US" b="1" dirty="0"/>
          </a:p>
        </p:txBody>
      </p:sp>
      <p:pic>
        <p:nvPicPr>
          <p:cNvPr id="5" name="Picture 2" descr="C:\Users\Administrator\Desktop\ab06-figure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51374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Administrator\Desktop\chuyen hoa AD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1130" y="237836"/>
            <a:ext cx="1626870" cy="197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92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\Desktop\ADH_actio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6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462" y="655637"/>
            <a:ext cx="6688138" cy="487363"/>
          </a:xfrm>
        </p:spPr>
        <p:txBody>
          <a:bodyPr/>
          <a:lstStyle/>
          <a:p>
            <a:r>
              <a:rPr lang="en-US" b="1" dirty="0" smtClean="0"/>
              <a:t>HORMON OXYTOCIN</a:t>
            </a:r>
            <a:endParaRPr lang="en-US" b="1" dirty="0"/>
          </a:p>
        </p:txBody>
      </p:sp>
      <p:pic>
        <p:nvPicPr>
          <p:cNvPr id="4099" name="Picture 3" descr="C:\Users\SONY\Desktop\oxytoclin_regulatory_feedback133589395698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462" y="579437"/>
            <a:ext cx="6688138" cy="487363"/>
          </a:xfrm>
        </p:spPr>
        <p:txBody>
          <a:bodyPr/>
          <a:lstStyle/>
          <a:p>
            <a:r>
              <a:rPr lang="en-US" b="1" dirty="0" smtClean="0"/>
              <a:t>ĐẠI CƯƠNG VỀ VÙNG HẠ ĐỒI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1313" y="1535113"/>
            <a:ext cx="7304087" cy="4876800"/>
          </a:xfrm>
        </p:spPr>
        <p:txBody>
          <a:bodyPr/>
          <a:lstStyle/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nơron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hạ</a:t>
            </a:r>
            <a:r>
              <a:rPr lang="en-US" dirty="0" smtClean="0"/>
              <a:t> </a:t>
            </a:r>
            <a:r>
              <a:rPr lang="en-US" dirty="0" err="1" smtClean="0"/>
              <a:t>đồi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yên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Chức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/>
              <a:t> </a:t>
            </a:r>
            <a:r>
              <a:rPr lang="en-US" dirty="0" smtClean="0"/>
              <a:t>h</a:t>
            </a:r>
            <a:r>
              <a:rPr lang="vi-VN" dirty="0" smtClean="0"/>
              <a:t>ạ</a:t>
            </a:r>
            <a:r>
              <a:rPr lang="en-US" dirty="0" smtClean="0"/>
              <a:t> </a:t>
            </a:r>
            <a:r>
              <a:rPr lang="en-US" dirty="0" err="1" smtClean="0"/>
              <a:t>đồi</a:t>
            </a:r>
            <a:r>
              <a:rPr lang="en-US" dirty="0" smtClean="0"/>
              <a:t> –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yên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Hypothalamus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-23520"/>
            <a:ext cx="9144000" cy="688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16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7662" y="609600"/>
            <a:ext cx="6688138" cy="487363"/>
          </a:xfrm>
        </p:spPr>
        <p:txBody>
          <a:bodyPr/>
          <a:lstStyle/>
          <a:p>
            <a:r>
              <a:rPr lang="en-US" b="1" dirty="0" smtClean="0"/>
              <a:t>ĐẠI CƯƠNG VỀ VÙNG HẠ ĐỒI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893887"/>
            <a:ext cx="7619999" cy="4659313"/>
          </a:xfrm>
        </p:spPr>
        <p:txBody>
          <a:bodyPr/>
          <a:lstStyle/>
          <a:p>
            <a:pPr fontAlgn="t">
              <a:buNone/>
            </a:pPr>
            <a:r>
              <a:rPr lang="en-US" sz="2600" dirty="0" err="1" smtClean="0"/>
              <a:t>Các</a:t>
            </a:r>
            <a:r>
              <a:rPr lang="en-US" sz="2600" dirty="0" smtClean="0"/>
              <a:t>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</a:t>
            </a:r>
            <a:r>
              <a:rPr lang="en-US" sz="2600" dirty="0" err="1" smtClean="0"/>
              <a:t>chính</a:t>
            </a:r>
            <a:r>
              <a:rPr lang="en-US" sz="2600" dirty="0" smtClean="0"/>
              <a:t> </a:t>
            </a:r>
            <a:r>
              <a:rPr lang="en-US" sz="2600" dirty="0" err="1" smtClean="0"/>
              <a:t>của</a:t>
            </a:r>
            <a:r>
              <a:rPr lang="en-US" sz="2600" dirty="0" smtClean="0"/>
              <a:t> </a:t>
            </a:r>
            <a:r>
              <a:rPr lang="en-US" sz="2600" dirty="0" err="1" smtClean="0"/>
              <a:t>vùng</a:t>
            </a:r>
            <a:r>
              <a:rPr lang="en-US" sz="2600" dirty="0" smtClean="0"/>
              <a:t> </a:t>
            </a:r>
            <a:r>
              <a:rPr lang="en-US" sz="2600" dirty="0" err="1" smtClean="0"/>
              <a:t>hạ</a:t>
            </a:r>
            <a:r>
              <a:rPr lang="en-US" sz="2600" dirty="0" smtClean="0"/>
              <a:t> </a:t>
            </a:r>
            <a:r>
              <a:rPr lang="en-US" sz="2600" dirty="0" err="1" smtClean="0"/>
              <a:t>đồi</a:t>
            </a:r>
            <a:r>
              <a:rPr lang="en-US" sz="2600" dirty="0" smtClean="0"/>
              <a:t>: </a:t>
            </a:r>
          </a:p>
          <a:p>
            <a:pPr fontAlgn="t">
              <a:buNone/>
            </a:pPr>
            <a:r>
              <a:rPr lang="en-US" sz="2600" dirty="0" smtClean="0"/>
              <a:t>1. </a:t>
            </a:r>
            <a:r>
              <a:rPr lang="en-US" sz="2600" dirty="0" smtClean="0">
                <a:solidFill>
                  <a:srgbClr val="FF0000"/>
                </a:solidFill>
              </a:rPr>
              <a:t>TRH</a:t>
            </a:r>
            <a:r>
              <a:rPr lang="en-US" sz="2600" dirty="0" smtClean="0"/>
              <a:t>: </a:t>
            </a:r>
            <a:r>
              <a:rPr lang="en-US" sz="2600" dirty="0" err="1" smtClean="0"/>
              <a:t>kích</a:t>
            </a:r>
            <a:r>
              <a:rPr lang="en-US" sz="2600" dirty="0" smtClean="0"/>
              <a:t> </a:t>
            </a:r>
            <a:r>
              <a:rPr lang="en-US" sz="2600" dirty="0" err="1" smtClean="0"/>
              <a:t>thích</a:t>
            </a:r>
            <a:r>
              <a:rPr lang="en-US" sz="2600" dirty="0" smtClean="0"/>
              <a:t> </a:t>
            </a:r>
            <a:r>
              <a:rPr lang="en-US" sz="2600" dirty="0" err="1" smtClean="0"/>
              <a:t>giải</a:t>
            </a:r>
            <a:r>
              <a:rPr lang="en-US" sz="2600" dirty="0" smtClean="0"/>
              <a:t> </a:t>
            </a:r>
            <a:r>
              <a:rPr lang="en-US" sz="2600" dirty="0" err="1" smtClean="0"/>
              <a:t>phóng</a:t>
            </a:r>
            <a:r>
              <a:rPr lang="en-US" sz="2600" dirty="0" smtClean="0"/>
              <a:t>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TSH</a:t>
            </a:r>
          </a:p>
          <a:p>
            <a:pPr fontAlgn="t">
              <a:buNone/>
            </a:pPr>
            <a:r>
              <a:rPr lang="en-US" sz="2600" dirty="0" smtClean="0"/>
              <a:t>2. </a:t>
            </a:r>
            <a:r>
              <a:rPr lang="en-US" sz="2600" dirty="0" smtClean="0">
                <a:solidFill>
                  <a:srgbClr val="FF0000"/>
                </a:solidFill>
              </a:rPr>
              <a:t>CRH</a:t>
            </a:r>
            <a:r>
              <a:rPr lang="en-US" sz="2600" dirty="0" smtClean="0"/>
              <a:t>: </a:t>
            </a:r>
            <a:r>
              <a:rPr lang="en-US" sz="2600" dirty="0" err="1" smtClean="0"/>
              <a:t>kích</a:t>
            </a:r>
            <a:r>
              <a:rPr lang="en-US" sz="2600" dirty="0" smtClean="0"/>
              <a:t> </a:t>
            </a:r>
            <a:r>
              <a:rPr lang="en-US" sz="2600" dirty="0" err="1" smtClean="0"/>
              <a:t>thích</a:t>
            </a:r>
            <a:r>
              <a:rPr lang="en-US" sz="2600" dirty="0" smtClean="0"/>
              <a:t> </a:t>
            </a:r>
            <a:r>
              <a:rPr lang="en-US" sz="2600" dirty="0" err="1" smtClean="0"/>
              <a:t>giải</a:t>
            </a:r>
            <a:r>
              <a:rPr lang="en-US" sz="2600" dirty="0" smtClean="0"/>
              <a:t> </a:t>
            </a:r>
            <a:r>
              <a:rPr lang="en-US" sz="2600" dirty="0" err="1" smtClean="0"/>
              <a:t>phóng</a:t>
            </a:r>
            <a:r>
              <a:rPr lang="en-US" sz="2600" dirty="0" smtClean="0"/>
              <a:t>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ACTH</a:t>
            </a:r>
          </a:p>
          <a:p>
            <a:pPr fontAlgn="t">
              <a:buNone/>
            </a:pPr>
            <a:r>
              <a:rPr lang="en-US" sz="2600" dirty="0" smtClean="0"/>
              <a:t>3. </a:t>
            </a:r>
            <a:r>
              <a:rPr lang="en-US" sz="2600" dirty="0" smtClean="0">
                <a:solidFill>
                  <a:srgbClr val="FF0000"/>
                </a:solidFill>
              </a:rPr>
              <a:t>GHRH</a:t>
            </a:r>
            <a:r>
              <a:rPr lang="en-US" sz="2600" dirty="0" smtClean="0"/>
              <a:t>: </a:t>
            </a:r>
            <a:r>
              <a:rPr lang="en-US" sz="2600" dirty="0" err="1" smtClean="0"/>
              <a:t>kích</a:t>
            </a:r>
            <a:r>
              <a:rPr lang="en-US" sz="2600" dirty="0" smtClean="0"/>
              <a:t> </a:t>
            </a:r>
            <a:r>
              <a:rPr lang="en-US" sz="2600" dirty="0" err="1" smtClean="0"/>
              <a:t>thích</a:t>
            </a:r>
            <a:r>
              <a:rPr lang="en-US" sz="2600" dirty="0" smtClean="0"/>
              <a:t> </a:t>
            </a:r>
            <a:r>
              <a:rPr lang="en-US" sz="2600" dirty="0" err="1" smtClean="0"/>
              <a:t>giải</a:t>
            </a:r>
            <a:r>
              <a:rPr lang="en-US" sz="2600" dirty="0" smtClean="0"/>
              <a:t> </a:t>
            </a:r>
            <a:r>
              <a:rPr lang="en-US" sz="2600" dirty="0" err="1" smtClean="0"/>
              <a:t>phóng</a:t>
            </a:r>
            <a:r>
              <a:rPr lang="en-US" sz="2600" dirty="0" smtClean="0"/>
              <a:t>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GH</a:t>
            </a:r>
          </a:p>
          <a:p>
            <a:pPr fontAlgn="t">
              <a:buNone/>
            </a:pPr>
            <a:r>
              <a:rPr lang="en-US" sz="2600" dirty="0" smtClean="0"/>
              <a:t>4. </a:t>
            </a:r>
            <a:r>
              <a:rPr lang="en-US" sz="2600" dirty="0" smtClean="0">
                <a:solidFill>
                  <a:srgbClr val="FF0000"/>
                </a:solidFill>
              </a:rPr>
              <a:t>GHIH</a:t>
            </a:r>
            <a:r>
              <a:rPr lang="en-US" sz="2600" dirty="0" smtClean="0"/>
              <a:t>: </a:t>
            </a:r>
            <a:r>
              <a:rPr lang="en-US" sz="2600" dirty="0" err="1" smtClean="0"/>
              <a:t>ức</a:t>
            </a:r>
            <a:r>
              <a:rPr lang="en-US" sz="2600" dirty="0" smtClean="0"/>
              <a:t> </a:t>
            </a:r>
            <a:r>
              <a:rPr lang="en-US" sz="2600" dirty="0" err="1" smtClean="0"/>
              <a:t>chế</a:t>
            </a:r>
            <a:r>
              <a:rPr lang="en-US" sz="2600" dirty="0" smtClean="0"/>
              <a:t> </a:t>
            </a:r>
            <a:r>
              <a:rPr lang="en-US" sz="2600" dirty="0" err="1" smtClean="0"/>
              <a:t>giải</a:t>
            </a:r>
            <a:r>
              <a:rPr lang="en-US" sz="2600" dirty="0" smtClean="0"/>
              <a:t> </a:t>
            </a:r>
            <a:r>
              <a:rPr lang="en-US" sz="2600" dirty="0" err="1" smtClean="0"/>
              <a:t>phóng</a:t>
            </a:r>
            <a:r>
              <a:rPr lang="en-US" sz="2600" dirty="0" smtClean="0"/>
              <a:t>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GH</a:t>
            </a:r>
          </a:p>
          <a:p>
            <a:pPr fontAlgn="t">
              <a:buNone/>
            </a:pPr>
            <a:r>
              <a:rPr lang="en-US" sz="2600" dirty="0" smtClean="0"/>
              <a:t>5. </a:t>
            </a:r>
            <a:r>
              <a:rPr lang="en-US" sz="2600" dirty="0" err="1" smtClean="0">
                <a:solidFill>
                  <a:srgbClr val="FF0000"/>
                </a:solidFill>
              </a:rPr>
              <a:t>GnRH</a:t>
            </a:r>
            <a:r>
              <a:rPr lang="en-US" sz="2600" dirty="0" smtClean="0"/>
              <a:t>: </a:t>
            </a:r>
            <a:r>
              <a:rPr lang="en-US" sz="2600" dirty="0" err="1" smtClean="0"/>
              <a:t>kích</a:t>
            </a:r>
            <a:r>
              <a:rPr lang="en-US" sz="2600" dirty="0" smtClean="0"/>
              <a:t> </a:t>
            </a:r>
            <a:r>
              <a:rPr lang="en-US" sz="2600" dirty="0" err="1" smtClean="0"/>
              <a:t>thích</a:t>
            </a:r>
            <a:r>
              <a:rPr lang="en-US" sz="2600" dirty="0" smtClean="0"/>
              <a:t> </a:t>
            </a:r>
            <a:r>
              <a:rPr lang="en-US" sz="2600" dirty="0" err="1" smtClean="0"/>
              <a:t>giải</a:t>
            </a:r>
            <a:r>
              <a:rPr lang="en-US" sz="2600" dirty="0" smtClean="0"/>
              <a:t> </a:t>
            </a:r>
            <a:r>
              <a:rPr lang="en-US" sz="2600" dirty="0" err="1" smtClean="0"/>
              <a:t>phóng</a:t>
            </a:r>
            <a:r>
              <a:rPr lang="en-US" sz="2600" dirty="0" smtClean="0"/>
              <a:t>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FSH </a:t>
            </a:r>
            <a:r>
              <a:rPr lang="en-US" sz="2600" dirty="0" err="1" smtClean="0"/>
              <a:t>và</a:t>
            </a:r>
            <a:r>
              <a:rPr lang="en-US" sz="2600" dirty="0" smtClean="0"/>
              <a:t> LH</a:t>
            </a:r>
          </a:p>
          <a:p>
            <a:pPr fontAlgn="t">
              <a:buNone/>
            </a:pPr>
            <a:r>
              <a:rPr lang="en-US" sz="2600" dirty="0" smtClean="0"/>
              <a:t>6. </a:t>
            </a:r>
            <a:r>
              <a:rPr lang="en-US" sz="2600" dirty="0" smtClean="0">
                <a:solidFill>
                  <a:srgbClr val="FF0000"/>
                </a:solidFill>
              </a:rPr>
              <a:t>PIH</a:t>
            </a:r>
            <a:r>
              <a:rPr lang="en-US" sz="2600" dirty="0" smtClean="0"/>
              <a:t>: </a:t>
            </a:r>
            <a:r>
              <a:rPr lang="en-US" sz="2600" dirty="0" err="1" smtClean="0"/>
              <a:t>ức</a:t>
            </a:r>
            <a:r>
              <a:rPr lang="en-US" sz="2600" dirty="0" smtClean="0"/>
              <a:t> </a:t>
            </a:r>
            <a:r>
              <a:rPr lang="en-US" sz="2600" dirty="0" err="1" smtClean="0"/>
              <a:t>chế</a:t>
            </a:r>
            <a:r>
              <a:rPr lang="en-US" sz="2600" dirty="0" smtClean="0"/>
              <a:t> </a:t>
            </a:r>
            <a:r>
              <a:rPr lang="en-US" sz="2600" dirty="0" err="1" smtClean="0"/>
              <a:t>giải</a:t>
            </a:r>
            <a:r>
              <a:rPr lang="en-US" sz="2600" dirty="0" smtClean="0"/>
              <a:t> </a:t>
            </a:r>
            <a:r>
              <a:rPr lang="en-US" sz="2600" dirty="0" err="1" smtClean="0"/>
              <a:t>phóng</a:t>
            </a:r>
            <a:r>
              <a:rPr lang="en-US" sz="2600" dirty="0" smtClean="0"/>
              <a:t>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</a:t>
            </a:r>
            <a:r>
              <a:rPr lang="en-US" sz="2600" dirty="0" err="1" smtClean="0"/>
              <a:t>Prolactin</a:t>
            </a:r>
            <a:endParaRPr lang="en-US" sz="2600" dirty="0" smtClean="0"/>
          </a:p>
          <a:p>
            <a:pPr fontAlgn="t">
              <a:buNone/>
            </a:pPr>
            <a:r>
              <a:rPr lang="en-US" sz="2600" dirty="0" smtClean="0"/>
              <a:t>7. </a:t>
            </a:r>
            <a:r>
              <a:rPr lang="en-US" sz="2600" dirty="0" smtClean="0">
                <a:solidFill>
                  <a:srgbClr val="FF0000"/>
                </a:solidFill>
              </a:rPr>
              <a:t>PRH</a:t>
            </a:r>
            <a:r>
              <a:rPr lang="en-US" sz="2600" dirty="0" smtClean="0"/>
              <a:t>: </a:t>
            </a:r>
            <a:r>
              <a:rPr lang="en-US" sz="2600" dirty="0" err="1" smtClean="0"/>
              <a:t>kích</a:t>
            </a:r>
            <a:r>
              <a:rPr lang="en-US" sz="2600" dirty="0" smtClean="0"/>
              <a:t> </a:t>
            </a:r>
            <a:r>
              <a:rPr lang="en-US" sz="2600" dirty="0" err="1" smtClean="0"/>
              <a:t>thích</a:t>
            </a:r>
            <a:r>
              <a:rPr lang="en-US" sz="2600" dirty="0" smtClean="0"/>
              <a:t> </a:t>
            </a:r>
            <a:r>
              <a:rPr lang="en-US" sz="2600" dirty="0" err="1" smtClean="0"/>
              <a:t>giải</a:t>
            </a:r>
            <a:r>
              <a:rPr lang="en-US" sz="2600" dirty="0" smtClean="0"/>
              <a:t> </a:t>
            </a:r>
            <a:r>
              <a:rPr lang="en-US" sz="2600" dirty="0" err="1" smtClean="0"/>
              <a:t>phóng</a:t>
            </a:r>
            <a:r>
              <a:rPr lang="en-US" sz="2600" dirty="0" smtClean="0"/>
              <a:t> </a:t>
            </a:r>
            <a:r>
              <a:rPr lang="en-US" sz="2600" dirty="0" err="1" smtClean="0"/>
              <a:t>hormon</a:t>
            </a:r>
            <a:r>
              <a:rPr lang="en-US" sz="2600" dirty="0" smtClean="0"/>
              <a:t> </a:t>
            </a:r>
            <a:r>
              <a:rPr lang="en-US" sz="2600" dirty="0" err="1" smtClean="0"/>
              <a:t>Prolactin</a:t>
            </a:r>
            <a:endParaRPr lang="en-US" sz="2600" dirty="0" smtClean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9156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635" y="587014"/>
            <a:ext cx="7162800" cy="579438"/>
          </a:xfrm>
        </p:spPr>
        <p:txBody>
          <a:bodyPr/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KH</a:t>
            </a:r>
            <a:r>
              <a:rPr lang="vi-VN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ÁI NIỆM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VỀ T</a:t>
            </a:r>
            <a:r>
              <a:rPr lang="vi-VN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UYẾN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NỘI TIẾT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64741" y="1491898"/>
            <a:ext cx="4040188" cy="639762"/>
          </a:xfrm>
        </p:spPr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TUYẾN NỘI TIẾT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303635" y="2370740"/>
            <a:ext cx="3962400" cy="4487260"/>
          </a:xfrm>
        </p:spPr>
        <p:txBody>
          <a:bodyPr/>
          <a:lstStyle/>
          <a:p>
            <a:pPr algn="just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hormon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thấm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tụy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đảo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Langerhans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insulin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66035" y="1493838"/>
            <a:ext cx="3733800" cy="639762"/>
          </a:xfrm>
        </p:spPr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TUYẾN NGOẠI TẾT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66035" y="2364945"/>
            <a:ext cx="3733800" cy="4493055"/>
          </a:xfrm>
        </p:spPr>
        <p:txBody>
          <a:bodyPr/>
          <a:lstStyle/>
          <a:p>
            <a:pPr algn="just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ở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tụy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men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tá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NY\Desktop\figure_06_05_label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" y="0"/>
            <a:ext cx="91415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543800" cy="704850"/>
          </a:xfrm>
        </p:spPr>
        <p:txBody>
          <a:bodyPr/>
          <a:lstStyle/>
          <a:p>
            <a:r>
              <a:rPr lang="en-US" b="1" dirty="0" smtClean="0"/>
              <a:t>CƠ CHẾ ĐIỀU HÒA NGƯỢC ÂM TÍNH</a:t>
            </a:r>
            <a:endParaRPr lang="en-US" b="1" dirty="0"/>
          </a:p>
        </p:txBody>
      </p:sp>
      <p:pic>
        <p:nvPicPr>
          <p:cNvPr id="4" name="Picture 5" descr="C:\Users\Administrator\Desktop\h9991509_00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840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www.themegallery.com</a:t>
            </a:r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52400" y="5105400"/>
            <a:ext cx="876300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71842" dir="2700000" algn="ctr" rotWithShape="0">
                    <a:schemeClr val="bg2">
                      <a:alpha val="50000"/>
                    </a:schemeClr>
                  </a:outerShdw>
                </a:effectLst>
                <a:latin typeface="Verdana"/>
                <a:ea typeface="Verdana"/>
                <a:cs typeface="Verdana"/>
              </a:rPr>
              <a:t>CẢM ƠN SỰ CHÚ Ý LẮNG NGHE!</a:t>
            </a:r>
            <a:endParaRPr 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1"/>
                  </a:gs>
                  <a:gs pos="100000">
                    <a:schemeClr val="hlink"/>
                  </a:gs>
                </a:gsLst>
                <a:lin ang="5400000" scaled="1"/>
              </a:gradFill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  <a:latin typeface="Verdana"/>
              <a:ea typeface="Verdana"/>
              <a:cs typeface="Verdana"/>
            </a:endParaRPr>
          </a:p>
        </p:txBody>
      </p:sp>
      <p:sp>
        <p:nvSpPr>
          <p:cNvPr id="6" name="Footer Placeholder 7"/>
          <p:cNvSpPr txBox="1">
            <a:spLocks noChangeArrowheads="1"/>
          </p:cNvSpPr>
          <p:nvPr/>
        </p:nvSpPr>
        <p:spPr bwMode="gray">
          <a:xfrm>
            <a:off x="304800" y="76200"/>
            <a:ext cx="6227762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rgbClr val="7030A0"/>
                </a:solidFill>
              </a:rPr>
              <a:t>Bộ môn Sinh lý – Đại Học Y Dược Tp. HCM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54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2970"/>
            <a:ext cx="6629400" cy="916230"/>
          </a:xfrm>
        </p:spPr>
        <p:txBody>
          <a:bodyPr/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KH</a:t>
            </a:r>
            <a:r>
              <a:rPr lang="vi-VN" sz="3000" dirty="0">
                <a:latin typeface="Arial" panose="020B0604020202020204" pitchFamily="34" charset="0"/>
                <a:cs typeface="Arial" panose="020B0604020202020204" pitchFamily="34" charset="0"/>
              </a:rPr>
              <a:t>ÁI NIỆM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VỀ T</a:t>
            </a:r>
            <a:r>
              <a:rPr lang="vi-VN" sz="3000" dirty="0">
                <a:latin typeface="Arial" panose="020B0604020202020204" pitchFamily="34" charset="0"/>
                <a:cs typeface="Arial" panose="020B0604020202020204" pitchFamily="34" charset="0"/>
              </a:rPr>
              <a:t>UYẾN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NỘI TIẾT</a:t>
            </a:r>
            <a:endParaRPr lang="en-US" sz="3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8840"/>
            <a:ext cx="91440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503237"/>
            <a:ext cx="6688138" cy="487363"/>
          </a:xfrm>
        </p:spPr>
        <p:txBody>
          <a:bodyPr/>
          <a:lstStyle/>
          <a:p>
            <a:r>
              <a:rPr lang="en-US" b="1" dirty="0" smtClean="0"/>
              <a:t>ĐẠI CƯƠNG VỀ HỆ NỘI TIẾT</a:t>
            </a:r>
            <a:endParaRPr lang="en-US" b="1" dirty="0"/>
          </a:p>
        </p:txBody>
      </p:sp>
      <p:pic>
        <p:nvPicPr>
          <p:cNvPr id="5" name="Content Placeholder 6" descr="nrc949-f1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295400"/>
            <a:ext cx="9143999" cy="5562600"/>
          </a:xfrm>
        </p:spPr>
      </p:pic>
    </p:spTree>
    <p:extLst>
      <p:ext uri="{BB962C8B-B14F-4D97-AF65-F5344CB8AC3E}">
        <p14:creationId xmlns:p14="http://schemas.microsoft.com/office/powerpoint/2010/main" val="149544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ONY\Desktop\nrgastro.2013.36-f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6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5334000" cy="688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438150"/>
            <a:ext cx="7391399" cy="704850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solidFill>
                  <a:schemeClr val="tx2"/>
                </a:solidFill>
              </a:rPr>
              <a:t>2 HỆ THỐNG ĐIỀU HÒA CƠ THỂ: </a:t>
            </a:r>
            <a:br>
              <a:rPr lang="en-US" sz="3000" b="1" dirty="0" smtClean="0">
                <a:solidFill>
                  <a:schemeClr val="tx2"/>
                </a:solidFill>
              </a:rPr>
            </a:br>
            <a:r>
              <a:rPr lang="en-US" sz="3000" b="1" dirty="0" smtClean="0">
                <a:solidFill>
                  <a:schemeClr val="tx2"/>
                </a:solidFill>
              </a:rPr>
              <a:t>HỆ THẦN KINH VÀ HỆ NỘI TIẾT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447800"/>
            <a:ext cx="3276600" cy="5418371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69391"/>
            <a:ext cx="3200400" cy="5388609"/>
          </a:xfrm>
        </p:spPr>
      </p:pic>
    </p:spTree>
    <p:extLst>
      <p:ext uri="{BB962C8B-B14F-4D97-AF65-F5344CB8AC3E}">
        <p14:creationId xmlns:p14="http://schemas.microsoft.com/office/powerpoint/2010/main" val="131055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97TGp_medical_light_flash">
  <a:themeElements>
    <a:clrScheme name="197TGp_medical_light_flash 2">
      <a:dk1>
        <a:srgbClr val="0F389D"/>
      </a:dk1>
      <a:lt1>
        <a:srgbClr val="FFFFFF"/>
      </a:lt1>
      <a:dk2>
        <a:srgbClr val="000000"/>
      </a:dk2>
      <a:lt2>
        <a:srgbClr val="C0C0C0"/>
      </a:lt2>
      <a:accent1>
        <a:srgbClr val="64B4DC"/>
      </a:accent1>
      <a:accent2>
        <a:srgbClr val="EA4A46"/>
      </a:accent2>
      <a:accent3>
        <a:srgbClr val="FFFFFF"/>
      </a:accent3>
      <a:accent4>
        <a:srgbClr val="0B2E85"/>
      </a:accent4>
      <a:accent5>
        <a:srgbClr val="B8D6EB"/>
      </a:accent5>
      <a:accent6>
        <a:srgbClr val="D4423F"/>
      </a:accent6>
      <a:hlink>
        <a:srgbClr val="622C8A"/>
      </a:hlink>
      <a:folHlink>
        <a:srgbClr val="AAC856"/>
      </a:folHlink>
    </a:clrScheme>
    <a:fontScheme name="197TGp_medical_light_flas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97TGp_medical_light_flash 1">
        <a:dk1>
          <a:srgbClr val="32712B"/>
        </a:dk1>
        <a:lt1>
          <a:srgbClr val="FFFFFF"/>
        </a:lt1>
        <a:dk2>
          <a:srgbClr val="000000"/>
        </a:dk2>
        <a:lt2>
          <a:srgbClr val="C0C0C0"/>
        </a:lt2>
        <a:accent1>
          <a:srgbClr val="276A8F"/>
        </a:accent1>
        <a:accent2>
          <a:srgbClr val="D2AC40"/>
        </a:accent2>
        <a:accent3>
          <a:srgbClr val="FFFFFF"/>
        </a:accent3>
        <a:accent4>
          <a:srgbClr val="295F23"/>
        </a:accent4>
        <a:accent5>
          <a:srgbClr val="ACB9C6"/>
        </a:accent5>
        <a:accent6>
          <a:srgbClr val="BE9B39"/>
        </a:accent6>
        <a:hlink>
          <a:srgbClr val="CC3300"/>
        </a:hlink>
        <a:folHlink>
          <a:srgbClr val="736FC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7TGp_medical_light_flash 2">
        <a:dk1>
          <a:srgbClr val="0F389D"/>
        </a:dk1>
        <a:lt1>
          <a:srgbClr val="FFFFFF"/>
        </a:lt1>
        <a:dk2>
          <a:srgbClr val="000000"/>
        </a:dk2>
        <a:lt2>
          <a:srgbClr val="C0C0C0"/>
        </a:lt2>
        <a:accent1>
          <a:srgbClr val="64B4DC"/>
        </a:accent1>
        <a:accent2>
          <a:srgbClr val="EA4A46"/>
        </a:accent2>
        <a:accent3>
          <a:srgbClr val="FFFFFF"/>
        </a:accent3>
        <a:accent4>
          <a:srgbClr val="0B2E85"/>
        </a:accent4>
        <a:accent5>
          <a:srgbClr val="B8D6EB"/>
        </a:accent5>
        <a:accent6>
          <a:srgbClr val="D4423F"/>
        </a:accent6>
        <a:hlink>
          <a:srgbClr val="622C8A"/>
        </a:hlink>
        <a:folHlink>
          <a:srgbClr val="AAC8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7TGp_medical_light_flash 3">
        <a:dk1>
          <a:srgbClr val="5514BE"/>
        </a:dk1>
        <a:lt1>
          <a:srgbClr val="FFFFFF"/>
        </a:lt1>
        <a:dk2>
          <a:srgbClr val="000000"/>
        </a:dk2>
        <a:lt2>
          <a:srgbClr val="C0C0C0"/>
        </a:lt2>
        <a:accent1>
          <a:srgbClr val="2353D9"/>
        </a:accent1>
        <a:accent2>
          <a:srgbClr val="38A0DA"/>
        </a:accent2>
        <a:accent3>
          <a:srgbClr val="FFFFFF"/>
        </a:accent3>
        <a:accent4>
          <a:srgbClr val="470FA2"/>
        </a:accent4>
        <a:accent5>
          <a:srgbClr val="ACB3E9"/>
        </a:accent5>
        <a:accent6>
          <a:srgbClr val="3291C5"/>
        </a:accent6>
        <a:hlink>
          <a:srgbClr val="009999"/>
        </a:hlink>
        <a:folHlink>
          <a:srgbClr val="D77A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197TGp_medical_light_flash</Template>
  <TotalTime>1328</TotalTime>
  <Words>946</Words>
  <Application>Microsoft Macintosh PowerPoint</Application>
  <PresentationFormat>On-screen Show (4:3)</PresentationFormat>
  <Paragraphs>95</Paragraphs>
  <Slides>42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(Body)</vt:lpstr>
      <vt:lpstr>Calibri</vt:lpstr>
      <vt:lpstr>Verdana</vt:lpstr>
      <vt:lpstr>Wingdings</vt:lpstr>
      <vt:lpstr>197TGp_medical_light_flash</vt:lpstr>
      <vt:lpstr>Image</vt:lpstr>
      <vt:lpstr>SINH LÝ HỆ NỘI TIẾT</vt:lpstr>
      <vt:lpstr>MỤC TIÊU</vt:lpstr>
      <vt:lpstr>ĐẠI CƯƠNG VỀ HOẠT ĐỘNG CỦA HỆ NỘI TIẾT</vt:lpstr>
      <vt:lpstr>KHÁI NIỆM VỀ TUYẾN NỘI TIẾT</vt:lpstr>
      <vt:lpstr>KHÁI NIỆM VỀ TUYẾN NỘI TIẾT</vt:lpstr>
      <vt:lpstr>ĐẠI CƯƠNG VỀ HỆ NỘI TIẾT</vt:lpstr>
      <vt:lpstr>PowerPoint Presentation</vt:lpstr>
      <vt:lpstr>PowerPoint Presentation</vt:lpstr>
      <vt:lpstr>2 HỆ THỐNG ĐIỀU HÒA CƠ THỂ:  HỆ THẦN KINH VÀ HỆ NỘI TIẾT</vt:lpstr>
      <vt:lpstr>2 HỆ THỐNG ĐIỀU HÒA CƠ THỂ:  HỆ THẦN KINH VÀ HỆ NỘI TIẾT</vt:lpstr>
      <vt:lpstr>2 HỆ THỐNG ĐIỀU HÒA CƠ THỂ:  HỆ THẦN KINH VÀ HỆ NỘI TIẾT</vt:lpstr>
      <vt:lpstr>PowerPoint Presentation</vt:lpstr>
      <vt:lpstr>PowerPoint Presentation</vt:lpstr>
      <vt:lpstr>PowerPoint Presentation</vt:lpstr>
      <vt:lpstr>CHỨC NĂNG CỦA HORMON</vt:lpstr>
      <vt:lpstr>PHÂN LOẠI HORMON</vt:lpstr>
      <vt:lpstr>THỤ THỂ HORMON (RECEPTOR)</vt:lpstr>
      <vt:lpstr>THỤ THỂ HORMON (RECEPTOR)</vt:lpstr>
      <vt:lpstr>THỤ THỂ MÀNG (LIÊN KẾT KÊNH ION)</vt:lpstr>
      <vt:lpstr>THỤ THỂ MÀNG (LIÊN KẾT PROTEIN G)</vt:lpstr>
      <vt:lpstr>THỤ THỂ MÀNG (LIÊN KẾT PROTEIN G)</vt:lpstr>
      <vt:lpstr>PowerPoint Presentation</vt:lpstr>
      <vt:lpstr>THỤ THỂ NHÂN</vt:lpstr>
      <vt:lpstr>SINH LÝ TUYẾN YÊN (PITUITARY GLAND)</vt:lpstr>
      <vt:lpstr>ĐẠI CƯƠNG VỀ TUYẾN YÊN</vt:lpstr>
      <vt:lpstr>ĐẠI CƯƠNG VỀ TUYẾN YÊN</vt:lpstr>
      <vt:lpstr>ĐẠI CƯƠNG VỀ TUYẾN YÊN</vt:lpstr>
      <vt:lpstr>ĐẠI CƯƠNG VỀ TUYẾN YÊN</vt:lpstr>
      <vt:lpstr>TUYẾN YÊN TRƯỚC</vt:lpstr>
      <vt:lpstr>PowerPoint Presentation</vt:lpstr>
      <vt:lpstr>PowerPoint Presentation</vt:lpstr>
      <vt:lpstr>TUYẾN YÊN SAU</vt:lpstr>
      <vt:lpstr>TUYẾN YÊN SAU</vt:lpstr>
      <vt:lpstr>HORMON ADH</vt:lpstr>
      <vt:lpstr>PowerPoint Presentation</vt:lpstr>
      <vt:lpstr>HORMON OXYTOCIN</vt:lpstr>
      <vt:lpstr>ĐẠI CƯƠNG VỀ VÙNG HẠ ĐỒI</vt:lpstr>
      <vt:lpstr>PowerPoint Presentation</vt:lpstr>
      <vt:lpstr>ĐẠI CƯƠNG VỀ VÙNG HẠ ĐỒI</vt:lpstr>
      <vt:lpstr>PowerPoint Presentation</vt:lpstr>
      <vt:lpstr>CƠ CHẾ ĐIỀU HÒA NGƯỢC ÂM TÍNH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RỐI LOẠN CHUYỂN HÓA GLUCID</dc:title>
  <dc:creator>Dr.smallcat</dc:creator>
  <cp:lastModifiedBy>Microsoft Office User</cp:lastModifiedBy>
  <cp:revision>124</cp:revision>
  <dcterms:created xsi:type="dcterms:W3CDTF">2014-05-06T01:17:17Z</dcterms:created>
  <dcterms:modified xsi:type="dcterms:W3CDTF">2018-08-10T14:39:02Z</dcterms:modified>
</cp:coreProperties>
</file>